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3" r:id="rId3"/>
    <p:sldId id="320" r:id="rId4"/>
    <p:sldId id="321" r:id="rId5"/>
    <p:sldId id="314" r:id="rId6"/>
    <p:sldId id="257" r:id="rId7"/>
    <p:sldId id="258" r:id="rId8"/>
    <p:sldId id="318" r:id="rId9"/>
    <p:sldId id="317" r:id="rId10"/>
    <p:sldId id="319" r:id="rId11"/>
    <p:sldId id="316" r:id="rId12"/>
    <p:sldId id="259" r:id="rId13"/>
    <p:sldId id="260" r:id="rId14"/>
    <p:sldId id="261" r:id="rId15"/>
    <p:sldId id="266" r:id="rId16"/>
    <p:sldId id="262" r:id="rId17"/>
    <p:sldId id="263" r:id="rId18"/>
    <p:sldId id="315" r:id="rId19"/>
    <p:sldId id="264" r:id="rId20"/>
    <p:sldId id="265" r:id="rId21"/>
    <p:sldId id="267" r:id="rId22"/>
    <p:sldId id="363" r:id="rId23"/>
    <p:sldId id="3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89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20:07:32.6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9B41-B7EE-46A6-B395-76D4355D7C7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3C72C-1560-464F-944D-6F00D877AC61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C5FC9-F7D0-0141-850B-7623CA81A775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F839E6-7F1F-6E4D-B83C-F5DA99E98229}"/>
              </a:ext>
            </a:extLst>
          </p:cNvPr>
          <p:cNvSpPr/>
          <p:nvPr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ACA50E-A3A8-9D41-B30C-03B00FB2DEF0}"/>
              </a:ext>
            </a:extLst>
          </p:cNvPr>
          <p:cNvSpPr/>
          <p:nvPr/>
        </p:nvSpPr>
        <p:spPr>
          <a:xfrm>
            <a:off x="5664569" y="541205"/>
            <a:ext cx="283407" cy="283407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92073B-F20B-034A-BC3A-9B993F0DD0BA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091F50-D240-B145-B0B1-DAEDDFDE34AD}"/>
              </a:ext>
            </a:extLst>
          </p:cNvPr>
          <p:cNvSpPr/>
          <p:nvPr/>
        </p:nvSpPr>
        <p:spPr>
          <a:xfrm>
            <a:off x="0" y="-1994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57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71DAD948-6707-714E-9E8F-26A36F4AE20E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F81511-AC79-6748-869A-9982CD568B16}"/>
              </a:ext>
            </a:extLst>
          </p:cNvPr>
          <p:cNvSpPr/>
          <p:nvPr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6F72D4E-9F4D-6341-9F9E-63E01AF59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54414" y="265113"/>
            <a:ext cx="6089650" cy="608965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9B41-B7EE-46A6-B395-76D4355D7C7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3C72C-1560-464F-944D-6F00D877AC61}" type="slidenum">
              <a:rPr lang="en-IN" smtClean="0"/>
              <a:t>‹#›</a:t>
            </a:fld>
            <a:endParaRPr lang="en-IN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F758DC-4792-1D42-83A8-ED4E6CD5F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322728"/>
            <a:ext cx="4144096" cy="4032225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B8633A-7C70-3C48-8FEE-69941AF2B466}"/>
              </a:ext>
            </a:extLst>
          </p:cNvPr>
          <p:cNvSpPr/>
          <p:nvPr/>
        </p:nvSpPr>
        <p:spPr>
          <a:xfrm>
            <a:off x="5535466" y="5600935"/>
            <a:ext cx="643415" cy="643415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B967D9-597D-E14A-AE80-4C3877655FB2}"/>
              </a:ext>
            </a:extLst>
          </p:cNvPr>
          <p:cNvSpPr/>
          <p:nvPr/>
        </p:nvSpPr>
        <p:spPr>
          <a:xfrm>
            <a:off x="5664569" y="541205"/>
            <a:ext cx="283407" cy="283407"/>
          </a:xfrm>
          <a:prstGeom prst="ellipse">
            <a:avLst/>
          </a:pr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114435-8CC0-E744-B541-8EF28B774ECF}"/>
              </a:ext>
            </a:extLst>
          </p:cNvPr>
          <p:cNvSpPr/>
          <p:nvPr/>
        </p:nvSpPr>
        <p:spPr>
          <a:xfrm flipV="1">
            <a:off x="11885583" y="3453319"/>
            <a:ext cx="167338" cy="167338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844B6D-9772-1D4A-A22A-19F6A1250CD6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834FA13-7139-8546-99A9-CF39B5EDFDF5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746C656-7A16-8445-80B5-88C23703E694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0A223A-22AD-6D40-9B6F-62F488036D58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DB8FD84-D022-E842-9B56-88F0574EBD30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2F4DC0E-4CC4-374D-BE14-132577B95A70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E00522-1D16-F244-89FE-668EEBD08F2B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C4C5AC59-B537-D54C-9B5C-55B75E9117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4144095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85178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9B41-B7EE-46A6-B395-76D4355D7C7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3C72C-1560-464F-944D-6F00D877AC61}" type="slidenum">
              <a:rPr lang="en-IN" smtClean="0"/>
              <a:t>‹#›</a:t>
            </a:fld>
            <a:endParaRPr lang="en-I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2141DD-8D8D-FA43-BD4F-2CFC93C87782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A62821-5E0F-DE41-B5C2-17A3A7277F4E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11AE14-D8F0-1D4C-9D8D-603836582793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2BE645-D4F2-304C-9AFA-473D8F888A85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3640330-30A6-6948-87A7-9DE6D41794F5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DFB6548-D83C-1D4E-AE87-2E8F1D3D0FA7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97C7400-7EDC-8845-AB5A-80FB8175C1E2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C941C44-9B96-0040-8C71-D8364EB577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014993B-5057-2A4C-9CA0-383DC5504020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B110E8-1FE2-BC47-A5AE-4C698B688B65}"/>
              </a:ext>
            </a:extLst>
          </p:cNvPr>
          <p:cNvSpPr/>
          <p:nvPr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DACF2F-5D4D-434D-8786-E4DF0385E6F6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E816CC-CBCA-7946-B9E5-E9649EF369BE}"/>
              </a:ext>
            </a:extLst>
          </p:cNvPr>
          <p:cNvSpPr/>
          <p:nvPr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9B41-B7EE-46A6-B395-76D4355D7C7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3C72C-1560-464F-944D-6F00D877AC61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950F4E3-11A9-2549-A00D-601AEF6E49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1B5A175-E633-E74F-AE3B-DF58F989F4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6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261D2778-BA56-D247-9B2C-28D010C9D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DAF6EFF-134E-BA40-8B51-917FDE13C07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88BF917-678C-1249-95B9-7FD2AC7B2231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AFF17AE-3EA2-2D47-BCDD-E5587B127062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D7EDB7-7C02-0245-8A1F-553F094A4429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F5D165-4F6F-2447-8B9E-8B0D94808ED3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6C35C7-7133-4C43-BBF7-575440F7BAD3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33DD7BE-C379-5C42-9FB0-EF72161049F4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43DFC41-C6DE-7942-9358-E23A1EE8759D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2ABB593-7229-9548-8BCC-C947B1BF8D93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6D2413-D60D-484E-ACAB-31891AFDA133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86090E0F-345E-3D4B-8886-95D8A4A7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91583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873" y="758952"/>
            <a:ext cx="7356255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lnSpc>
                <a:spcPct val="9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873" y="4663440"/>
            <a:ext cx="7356255" cy="1143000"/>
          </a:xfrm>
        </p:spPr>
        <p:txBody>
          <a:bodyPr lIns="91440" rIns="9144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158240" y="4485132"/>
            <a:ext cx="9875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9B41-B7EE-46A6-B395-76D4355D7C7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3C72C-1560-464F-944D-6F00D877AC6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75A452-E352-BE40-9E44-7C0E90F4DBC5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E00246-7C7C-8E48-B95E-02BE89F197F5}"/>
              </a:ext>
            </a:extLst>
          </p:cNvPr>
          <p:cNvSpPr/>
          <p:nvPr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F1652A-A323-BC48-9A00-7ECF1C4E1DA4}"/>
              </a:ext>
            </a:extLst>
          </p:cNvPr>
          <p:cNvSpPr/>
          <p:nvPr/>
        </p:nvSpPr>
        <p:spPr>
          <a:xfrm>
            <a:off x="11634902" y="2565781"/>
            <a:ext cx="283407" cy="283407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33BC29-8FD1-CB45-8FF6-0C7CC3CB423D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C67EB1F-C984-B840-BD1F-FD174D01A3AF}"/>
              </a:ext>
            </a:extLst>
          </p:cNvPr>
          <p:cNvSpPr/>
          <p:nvPr/>
        </p:nvSpPr>
        <p:spPr>
          <a:xfrm>
            <a:off x="6135" y="0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D75F8B1-A294-E349-BD08-B06B2954212A}"/>
              </a:ext>
            </a:extLst>
          </p:cNvPr>
          <p:cNvGrpSpPr/>
          <p:nvPr/>
        </p:nvGrpSpPr>
        <p:grpSpPr>
          <a:xfrm>
            <a:off x="495300" y="0"/>
            <a:ext cx="11201400" cy="6880860"/>
            <a:chOff x="495300" y="0"/>
            <a:chExt cx="11201400" cy="688086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942EFAD-842E-9C46-9853-C0F135D24007}"/>
                </a:ext>
              </a:extLst>
            </p:cNvPr>
            <p:cNvSpPr/>
            <p:nvPr/>
          </p:nvSpPr>
          <p:spPr>
            <a:xfrm>
              <a:off x="495300" y="0"/>
              <a:ext cx="1337265" cy="6880860"/>
            </a:xfrm>
            <a:custGeom>
              <a:avLst/>
              <a:gdLst>
                <a:gd name="connsiteX0" fmla="*/ 1173967 w 1337265"/>
                <a:gd name="connsiteY0" fmla="*/ 0 h 6880860"/>
                <a:gd name="connsiteX1" fmla="*/ 1319300 w 1337265"/>
                <a:gd name="connsiteY1" fmla="*/ 0 h 6880860"/>
                <a:gd name="connsiteX2" fmla="*/ 1204253 w 1337265"/>
                <a:gd name="connsiteY2" fmla="*/ 146399 h 6880860"/>
                <a:gd name="connsiteX3" fmla="*/ 114300 w 1337265"/>
                <a:gd name="connsiteY3" fmla="*/ 3429000 h 6880860"/>
                <a:gd name="connsiteX4" fmla="*/ 1204253 w 1337265"/>
                <a:gd name="connsiteY4" fmla="*/ 6711601 h 6880860"/>
                <a:gd name="connsiteX5" fmla="*/ 1337265 w 1337265"/>
                <a:gd name="connsiteY5" fmla="*/ 6880860 h 6880860"/>
                <a:gd name="connsiteX6" fmla="*/ 1191931 w 1337265"/>
                <a:gd name="connsiteY6" fmla="*/ 6880860 h 6880860"/>
                <a:gd name="connsiteX7" fmla="*/ 1112661 w 1337265"/>
                <a:gd name="connsiteY7" fmla="*/ 6779988 h 6880860"/>
                <a:gd name="connsiteX8" fmla="*/ 0 w 1337265"/>
                <a:gd name="connsiteY8" fmla="*/ 3429000 h 6880860"/>
                <a:gd name="connsiteX9" fmla="*/ 1112661 w 1337265"/>
                <a:gd name="connsiteY9" fmla="*/ 78012 h 6880860"/>
                <a:gd name="connsiteX10" fmla="*/ 1173967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173967" y="0"/>
                  </a:moveTo>
                  <a:lnTo>
                    <a:pt x="1319300" y="0"/>
                  </a:lnTo>
                  <a:lnTo>
                    <a:pt x="1204253" y="146399"/>
                  </a:lnTo>
                  <a:cubicBezTo>
                    <a:pt x="519693" y="1061765"/>
                    <a:pt x="114300" y="2198040"/>
                    <a:pt x="114300" y="3429000"/>
                  </a:cubicBezTo>
                  <a:cubicBezTo>
                    <a:pt x="114300" y="4659960"/>
                    <a:pt x="519693" y="5796235"/>
                    <a:pt x="1204253" y="6711601"/>
                  </a:cubicBezTo>
                  <a:lnTo>
                    <a:pt x="1337265" y="6880860"/>
                  </a:lnTo>
                  <a:lnTo>
                    <a:pt x="1191931" y="6880860"/>
                  </a:lnTo>
                  <a:lnTo>
                    <a:pt x="1112661" y="6779988"/>
                  </a:lnTo>
                  <a:cubicBezTo>
                    <a:pt x="413839" y="5845552"/>
                    <a:pt x="0" y="4685605"/>
                    <a:pt x="0" y="3429000"/>
                  </a:cubicBezTo>
                  <a:cubicBezTo>
                    <a:pt x="0" y="2172395"/>
                    <a:pt x="413839" y="1012448"/>
                    <a:pt x="1112661" y="78012"/>
                  </a:cubicBezTo>
                  <a:lnTo>
                    <a:pt x="117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E0B7AF7-52C0-EB45-93DE-79DFF44F5AAE}"/>
                </a:ext>
              </a:extLst>
            </p:cNvPr>
            <p:cNvSpPr/>
            <p:nvPr/>
          </p:nvSpPr>
          <p:spPr>
            <a:xfrm>
              <a:off x="10359435" y="0"/>
              <a:ext cx="1337265" cy="6880860"/>
            </a:xfrm>
            <a:custGeom>
              <a:avLst/>
              <a:gdLst>
                <a:gd name="connsiteX0" fmla="*/ 17965 w 1337265"/>
                <a:gd name="connsiteY0" fmla="*/ 0 h 6880860"/>
                <a:gd name="connsiteX1" fmla="*/ 163299 w 1337265"/>
                <a:gd name="connsiteY1" fmla="*/ 0 h 6880860"/>
                <a:gd name="connsiteX2" fmla="*/ 224604 w 1337265"/>
                <a:gd name="connsiteY2" fmla="*/ 78012 h 6880860"/>
                <a:gd name="connsiteX3" fmla="*/ 1337265 w 1337265"/>
                <a:gd name="connsiteY3" fmla="*/ 3429000 h 6880860"/>
                <a:gd name="connsiteX4" fmla="*/ 224604 w 1337265"/>
                <a:gd name="connsiteY4" fmla="*/ 6779988 h 6880860"/>
                <a:gd name="connsiteX5" fmla="*/ 145334 w 1337265"/>
                <a:gd name="connsiteY5" fmla="*/ 6880860 h 6880860"/>
                <a:gd name="connsiteX6" fmla="*/ 0 w 1337265"/>
                <a:gd name="connsiteY6" fmla="*/ 6880860 h 6880860"/>
                <a:gd name="connsiteX7" fmla="*/ 133012 w 1337265"/>
                <a:gd name="connsiteY7" fmla="*/ 6711601 h 6880860"/>
                <a:gd name="connsiteX8" fmla="*/ 1222965 w 1337265"/>
                <a:gd name="connsiteY8" fmla="*/ 3429000 h 6880860"/>
                <a:gd name="connsiteX9" fmla="*/ 133012 w 1337265"/>
                <a:gd name="connsiteY9" fmla="*/ 146399 h 6880860"/>
                <a:gd name="connsiteX10" fmla="*/ 17965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7965" y="0"/>
                  </a:moveTo>
                  <a:lnTo>
                    <a:pt x="163299" y="0"/>
                  </a:lnTo>
                  <a:lnTo>
                    <a:pt x="224604" y="78012"/>
                  </a:lnTo>
                  <a:cubicBezTo>
                    <a:pt x="923426" y="1012448"/>
                    <a:pt x="1337265" y="2172395"/>
                    <a:pt x="1337265" y="3429000"/>
                  </a:cubicBezTo>
                  <a:cubicBezTo>
                    <a:pt x="1337265" y="4685605"/>
                    <a:pt x="923426" y="5845552"/>
                    <a:pt x="224604" y="6779988"/>
                  </a:cubicBezTo>
                  <a:lnTo>
                    <a:pt x="145334" y="6880860"/>
                  </a:lnTo>
                  <a:lnTo>
                    <a:pt x="0" y="6880860"/>
                  </a:lnTo>
                  <a:lnTo>
                    <a:pt x="133012" y="6711601"/>
                  </a:lnTo>
                  <a:cubicBezTo>
                    <a:pt x="817572" y="5796235"/>
                    <a:pt x="1222965" y="4659960"/>
                    <a:pt x="1222965" y="3429000"/>
                  </a:cubicBezTo>
                  <a:cubicBezTo>
                    <a:pt x="1222965" y="2198040"/>
                    <a:pt x="817572" y="1061765"/>
                    <a:pt x="133012" y="146399"/>
                  </a:cubicBezTo>
                  <a:lnTo>
                    <a:pt x="17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742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9B41-B7EE-46A6-B395-76D4355D7C7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3C72C-1560-464F-944D-6F00D877AC61}" type="slidenum">
              <a:rPr lang="en-IN" smtClean="0"/>
              <a:t>‹#›</a:t>
            </a:fld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6E6D77-4CA3-764C-99E1-7D2CFE6B929E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D155117-8A2A-414B-9598-C2919DF747DC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3838F88-99DE-9246-A83B-9C7DB6AE99EF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31FBA2-FD0D-7346-8941-4861923E15CF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2D5D5E-3339-5D47-9E1C-8897082672DB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BE7267-458F-A141-8480-10E9FB553671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1A438B-57BE-F445-AFBB-BBB2270E9BB4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040C74AA-3663-2A49-AA62-C9207F22B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70AAE0-F405-8C4D-B2F2-BC73ABD2560F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72AC8A-19AA-5641-88DA-414732A1A643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FF4153-FE4A-204C-B4B4-F331F8058F73}"/>
              </a:ext>
            </a:extLst>
          </p:cNvPr>
          <p:cNvSpPr/>
          <p:nvPr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910027-B57E-5C4C-B196-C2CF16EB6B83}"/>
              </a:ext>
            </a:extLst>
          </p:cNvPr>
          <p:cNvSpPr/>
          <p:nvPr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012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9B41-B7EE-46A6-B395-76D4355D7C7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3C72C-1560-464F-944D-6F00D877AC61}" type="slidenum">
              <a:rPr lang="en-IN" smtClean="0"/>
              <a:t>‹#›</a:t>
            </a:fld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896C11-7092-DD43-9676-23A81081B759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9FB8D4-533A-0C44-89B5-487470B0B82B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42B0AB-C322-C14B-B2A1-E9F144473219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7ABE4C7-7926-3949-9205-07E33FB2D2CE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B43F26-6C7C-4D43-9D1C-A0F792F54874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3D175F-F9D4-DD4E-81B9-495A2E867249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2D03A0-BBCF-2042-832A-8082F1377835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E2831508-70C2-2F43-998D-55CE4837B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32ACE3-4E65-6243-9416-19BFA39FD92C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372105-F1CB-9149-A4B9-C151B3CCB9B4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AE2DDF3-5C18-5644-8994-8CD902656DE8}"/>
              </a:ext>
            </a:extLst>
          </p:cNvPr>
          <p:cNvSpPr/>
          <p:nvPr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83F4E3-E6C1-BB40-90E6-290C140F9A07}"/>
              </a:ext>
            </a:extLst>
          </p:cNvPr>
          <p:cNvSpPr/>
          <p:nvPr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51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9B41-B7EE-46A6-B395-76D4355D7C7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3C72C-1560-464F-944D-6F00D877AC61}" type="slidenum">
              <a:rPr lang="en-IN" smtClean="0"/>
              <a:t>‹#›</a:t>
            </a:fld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3D2B0-E152-D14D-8154-8DD47BD10DF3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3BEDF6-5ABA-3B42-99BB-4438813B1A4B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CF8BE7-F2AC-AB4C-900F-F64D55111EFC}"/>
              </a:ext>
            </a:extLst>
          </p:cNvPr>
          <p:cNvSpPr/>
          <p:nvPr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F4254B-D281-684E-BD0B-63AEC0AC197C}"/>
              </a:ext>
            </a:extLst>
          </p:cNvPr>
          <p:cNvSpPr/>
          <p:nvPr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7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9B41-B7EE-46A6-B395-76D4355D7C7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3C72C-1560-464F-944D-6F00D877AC61}" type="slidenum">
              <a:rPr lang="en-IN" smtClean="0"/>
              <a:t>‹#›</a:t>
            </a:fld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5751389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84D173E-9054-4C40-98EA-A6EAC4D85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1641" y="0"/>
            <a:ext cx="4270360" cy="6858001"/>
          </a:xfrm>
          <a:custGeom>
            <a:avLst/>
            <a:gdLst>
              <a:gd name="connsiteX0" fmla="*/ 1904091 w 4305219"/>
              <a:gd name="connsiteY0" fmla="*/ 0 h 6913983"/>
              <a:gd name="connsiteX1" fmla="*/ 4305219 w 4305219"/>
              <a:gd name="connsiteY1" fmla="*/ 0 h 6913983"/>
              <a:gd name="connsiteX2" fmla="*/ 4305219 w 4305219"/>
              <a:gd name="connsiteY2" fmla="*/ 6913983 h 6913983"/>
              <a:gd name="connsiteX3" fmla="*/ 1818156 w 4305219"/>
              <a:gd name="connsiteY3" fmla="*/ 6913983 h 6913983"/>
              <a:gd name="connsiteX4" fmla="*/ 1507580 w 4305219"/>
              <a:gd name="connsiteY4" fmla="*/ 6681739 h 6913983"/>
              <a:gd name="connsiteX5" fmla="*/ 0 w 4305219"/>
              <a:gd name="connsiteY5" fmla="*/ 3484983 h 6913983"/>
              <a:gd name="connsiteX6" fmla="*/ 1826504 w 4305219"/>
              <a:gd name="connsiteY6" fmla="*/ 49741 h 691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219" h="6913983">
                <a:moveTo>
                  <a:pt x="1904091" y="0"/>
                </a:moveTo>
                <a:lnTo>
                  <a:pt x="4305219" y="0"/>
                </a:lnTo>
                <a:lnTo>
                  <a:pt x="4305219" y="6913983"/>
                </a:lnTo>
                <a:lnTo>
                  <a:pt x="1818156" y="6913983"/>
                </a:lnTo>
                <a:lnTo>
                  <a:pt x="1507580" y="6681739"/>
                </a:lnTo>
                <a:cubicBezTo>
                  <a:pt x="586863" y="5921896"/>
                  <a:pt x="0" y="4771974"/>
                  <a:pt x="0" y="3484983"/>
                </a:cubicBezTo>
                <a:cubicBezTo>
                  <a:pt x="0" y="2054993"/>
                  <a:pt x="724522" y="794225"/>
                  <a:pt x="1826504" y="4974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81322FE-E286-E344-B332-CF37E6CAD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322728"/>
            <a:ext cx="5751389" cy="4032225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5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9B41-B7EE-46A6-B395-76D4355D7C7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3C72C-1560-464F-944D-6F00D877AC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954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F7019B41-B7EE-46A6-B395-76D4355D7C77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5AF3C72C-1560-464F-944D-6F00D877AC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48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3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.png"/><Relationship Id="rId7" Type="http://schemas.openxmlformats.org/officeDocument/2006/relationships/image" Target="../media/image27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51.png"/><Relationship Id="rId10" Type="http://schemas.openxmlformats.org/officeDocument/2006/relationships/image" Target="../media/image37.png"/><Relationship Id="rId4" Type="http://schemas.openxmlformats.org/officeDocument/2006/relationships/image" Target="../media/image241.png"/><Relationship Id="rId9" Type="http://schemas.openxmlformats.org/officeDocument/2006/relationships/image" Target="../media/image29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4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1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hyperlink" Target="https://en.wikipedia.org/wiki/Real_number" TargetMode="External"/><Relationship Id="rId7" Type="http://schemas.openxmlformats.org/officeDocument/2006/relationships/image" Target="../media/image310.png"/><Relationship Id="rId2" Type="http://schemas.openxmlformats.org/officeDocument/2006/relationships/hyperlink" Target="https://en.wikipedia.org/wiki/Function_(mathematics)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10" Type="http://schemas.openxmlformats.org/officeDocument/2006/relationships/image" Target="../media/image41.png"/><Relationship Id="rId4" Type="http://schemas.openxmlformats.org/officeDocument/2006/relationships/hyperlink" Target="https://en.wikipedia.org/wiki/Variable_(mathematics)" TargetMode="External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43.png"/><Relationship Id="rId7" Type="http://schemas.openxmlformats.org/officeDocument/2006/relationships/image" Target="../media/image40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customXml" Target="../ink/ink1.xml"/><Relationship Id="rId7" Type="http://schemas.openxmlformats.org/officeDocument/2006/relationships/image" Target="../media/image4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48.jpeg"/><Relationship Id="rId5" Type="http://schemas.openxmlformats.org/officeDocument/2006/relationships/image" Target="../media/image450.png"/><Relationship Id="rId10" Type="http://schemas.openxmlformats.org/officeDocument/2006/relationships/image" Target="../media/image50.png"/><Relationship Id="rId4" Type="http://schemas.openxmlformats.org/officeDocument/2006/relationships/image" Target="../media/image440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1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27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7ACA6-230D-0543-2D64-F4F843CD08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3200" b="1"/>
              <a:t>Mathematical Building Blocks for AI and 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0BABA-8908-6E12-3E0E-507AA1104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572422"/>
            <a:ext cx="9144000" cy="1655762"/>
          </a:xfrm>
        </p:spPr>
        <p:txBody>
          <a:bodyPr>
            <a:normAutofit/>
          </a:bodyPr>
          <a:lstStyle/>
          <a:p>
            <a:r>
              <a:rPr lang="en-IN" sz="1800"/>
              <a:t>Dr. Shailesh Sivan</a:t>
            </a:r>
          </a:p>
          <a:p>
            <a:r>
              <a:rPr lang="en-IN" sz="1800"/>
              <a:t>DCS, CUSAT</a:t>
            </a:r>
          </a:p>
        </p:txBody>
      </p:sp>
    </p:spTree>
    <p:extLst>
      <p:ext uri="{BB962C8B-B14F-4D97-AF65-F5344CB8AC3E}">
        <p14:creationId xmlns:p14="http://schemas.microsoft.com/office/powerpoint/2010/main" val="2263484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92E6-2CBE-9577-4534-BC2843FD7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F62C-0149-7A5C-84B8-B98B22CE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Continuity</a:t>
            </a:r>
          </a:p>
        </p:txBody>
      </p:sp>
      <p:pic>
        <p:nvPicPr>
          <p:cNvPr id="1026" name="Picture 2" descr="Continuous Function - Definition, Examples | Continuity">
            <a:extLst>
              <a:ext uri="{FF2B5EF4-FFF2-40B4-BE49-F238E27FC236}">
                <a16:creationId xmlns:a16="http://schemas.microsoft.com/office/drawing/2014/main" id="{792818D8-C9A9-4B72-18BE-5888EB389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4"/>
          <a:stretch/>
        </p:blipFill>
        <p:spPr bwMode="auto">
          <a:xfrm>
            <a:off x="417484" y="1708726"/>
            <a:ext cx="6819900" cy="465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ample 1 - Check continuity of f(x) = 2x + 3 at x = 1 - Examples">
            <a:extLst>
              <a:ext uri="{FF2B5EF4-FFF2-40B4-BE49-F238E27FC236}">
                <a16:creationId xmlns:a16="http://schemas.microsoft.com/office/drawing/2014/main" id="{E88E1902-02AD-3369-FC46-3C6C90FFB7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3" r="3939" b="2222"/>
          <a:stretch/>
        </p:blipFill>
        <p:spPr bwMode="auto">
          <a:xfrm>
            <a:off x="7237384" y="1708726"/>
            <a:ext cx="4577175" cy="422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088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6E2FC-2FE4-7D4C-FADC-14C6E324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Derivative of a function</a:t>
            </a:r>
          </a:p>
        </p:txBody>
      </p:sp>
      <p:pic>
        <p:nvPicPr>
          <p:cNvPr id="2050" name="Picture 2" descr="Derivative">
            <a:extLst>
              <a:ext uri="{FF2B5EF4-FFF2-40B4-BE49-F238E27FC236}">
                <a16:creationId xmlns:a16="http://schemas.microsoft.com/office/drawing/2014/main" id="{0786240F-BCB2-2F4F-9828-893923F14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48" y="1717115"/>
            <a:ext cx="43148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8AD425-2C74-5285-CC58-6AF79169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35" y="5685662"/>
            <a:ext cx="4437032" cy="548594"/>
          </a:xfrm>
          <a:prstGeom prst="rect">
            <a:avLst/>
          </a:prstGeom>
        </p:spPr>
      </p:pic>
      <p:pic>
        <p:nvPicPr>
          <p:cNvPr id="2052" name="Picture 4" descr="Derivatives - Calculus, Meaning, Interpretation">
            <a:extLst>
              <a:ext uri="{FF2B5EF4-FFF2-40B4-BE49-F238E27FC236}">
                <a16:creationId xmlns:a16="http://schemas.microsoft.com/office/drawing/2014/main" id="{E4AEF614-5231-D5A4-3619-EAB0FCADF3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7" t="24744" b="47752"/>
          <a:stretch/>
        </p:blipFill>
        <p:spPr bwMode="auto">
          <a:xfrm>
            <a:off x="5622798" y="5235150"/>
            <a:ext cx="2547257" cy="113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5.2 Geometric Interpretation of the Derivative as a Slope - Avidemia">
            <a:extLst>
              <a:ext uri="{FF2B5EF4-FFF2-40B4-BE49-F238E27FC236}">
                <a16:creationId xmlns:a16="http://schemas.microsoft.com/office/drawing/2014/main" id="{99B5C64E-CB64-A705-4179-4AA09D95F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869" y="1850214"/>
            <a:ext cx="6283264" cy="322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Derivatives - Calculus, Meaning, Interpretation">
            <a:extLst>
              <a:ext uri="{FF2B5EF4-FFF2-40B4-BE49-F238E27FC236}">
                <a16:creationId xmlns:a16="http://schemas.microsoft.com/office/drawing/2014/main" id="{16D364F2-83A3-98B8-FCC2-87F597A22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7" t="61006" b="-1"/>
          <a:stretch/>
        </p:blipFill>
        <p:spPr bwMode="auto">
          <a:xfrm>
            <a:off x="9222008" y="5047537"/>
            <a:ext cx="2547257" cy="160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553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6E2FC-2FE4-7D4C-FADC-14C6E324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Derivative of a function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D24587-111E-F710-A0EE-09C905095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45932"/>
              </p:ext>
            </p:extLst>
          </p:nvPr>
        </p:nvGraphicFramePr>
        <p:xfrm>
          <a:off x="5268141" y="3145074"/>
          <a:ext cx="6114474" cy="751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9386">
                  <a:extLst>
                    <a:ext uri="{9D8B030D-6E8A-4147-A177-3AD203B41FA5}">
                      <a16:colId xmlns:a16="http://schemas.microsoft.com/office/drawing/2014/main" val="1948911055"/>
                    </a:ext>
                  </a:extLst>
                </a:gridCol>
                <a:gridCol w="679386">
                  <a:extLst>
                    <a:ext uri="{9D8B030D-6E8A-4147-A177-3AD203B41FA5}">
                      <a16:colId xmlns:a16="http://schemas.microsoft.com/office/drawing/2014/main" val="2807131494"/>
                    </a:ext>
                  </a:extLst>
                </a:gridCol>
                <a:gridCol w="679386">
                  <a:extLst>
                    <a:ext uri="{9D8B030D-6E8A-4147-A177-3AD203B41FA5}">
                      <a16:colId xmlns:a16="http://schemas.microsoft.com/office/drawing/2014/main" val="3824143572"/>
                    </a:ext>
                  </a:extLst>
                </a:gridCol>
                <a:gridCol w="679386">
                  <a:extLst>
                    <a:ext uri="{9D8B030D-6E8A-4147-A177-3AD203B41FA5}">
                      <a16:colId xmlns:a16="http://schemas.microsoft.com/office/drawing/2014/main" val="2263005880"/>
                    </a:ext>
                  </a:extLst>
                </a:gridCol>
                <a:gridCol w="679386">
                  <a:extLst>
                    <a:ext uri="{9D8B030D-6E8A-4147-A177-3AD203B41FA5}">
                      <a16:colId xmlns:a16="http://schemas.microsoft.com/office/drawing/2014/main" val="2795296427"/>
                    </a:ext>
                  </a:extLst>
                </a:gridCol>
                <a:gridCol w="679386">
                  <a:extLst>
                    <a:ext uri="{9D8B030D-6E8A-4147-A177-3AD203B41FA5}">
                      <a16:colId xmlns:a16="http://schemas.microsoft.com/office/drawing/2014/main" val="1557977535"/>
                    </a:ext>
                  </a:extLst>
                </a:gridCol>
                <a:gridCol w="679386">
                  <a:extLst>
                    <a:ext uri="{9D8B030D-6E8A-4147-A177-3AD203B41FA5}">
                      <a16:colId xmlns:a16="http://schemas.microsoft.com/office/drawing/2014/main" val="3534898607"/>
                    </a:ext>
                  </a:extLst>
                </a:gridCol>
                <a:gridCol w="679386">
                  <a:extLst>
                    <a:ext uri="{9D8B030D-6E8A-4147-A177-3AD203B41FA5}">
                      <a16:colId xmlns:a16="http://schemas.microsoft.com/office/drawing/2014/main" val="3310439149"/>
                    </a:ext>
                  </a:extLst>
                </a:gridCol>
                <a:gridCol w="679386">
                  <a:extLst>
                    <a:ext uri="{9D8B030D-6E8A-4147-A177-3AD203B41FA5}">
                      <a16:colId xmlns:a16="http://schemas.microsoft.com/office/drawing/2014/main" val="3596405363"/>
                    </a:ext>
                  </a:extLst>
                </a:gridCol>
              </a:tblGrid>
              <a:tr h="375896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844692"/>
                  </a:ext>
                </a:extLst>
              </a:tr>
              <a:tr h="375896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 f(x)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4027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2ECDF2-3D33-0FFC-9931-F38FAC23F3F7}"/>
                  </a:ext>
                </a:extLst>
              </p:cNvPr>
              <p:cNvSpPr txBox="1"/>
              <p:nvPr/>
            </p:nvSpPr>
            <p:spPr>
              <a:xfrm>
                <a:off x="6712900" y="1371502"/>
                <a:ext cx="3569695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+1                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2ECDF2-3D33-0FFC-9931-F38FAC23F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900" y="1371502"/>
                <a:ext cx="3569695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c 7">
            <a:extLst>
              <a:ext uri="{FF2B5EF4-FFF2-40B4-BE49-F238E27FC236}">
                <a16:creationId xmlns:a16="http://schemas.microsoft.com/office/drawing/2014/main" id="{197972D2-3E02-343C-7F1D-4D9D85DB7453}"/>
              </a:ext>
            </a:extLst>
          </p:cNvPr>
          <p:cNvSpPr/>
          <p:nvPr/>
        </p:nvSpPr>
        <p:spPr>
          <a:xfrm rot="5400000">
            <a:off x="6418396" y="3603850"/>
            <a:ext cx="589009" cy="638833"/>
          </a:xfrm>
          <a:prstGeom prst="arc">
            <a:avLst>
              <a:gd name="adj1" fmla="val 16200000"/>
              <a:gd name="adj2" fmla="val 5413072"/>
            </a:avLst>
          </a:prstGeom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E46037CC-0B9E-2AD8-E18E-D9EA63787972}"/>
              </a:ext>
            </a:extLst>
          </p:cNvPr>
          <p:cNvSpPr/>
          <p:nvPr/>
        </p:nvSpPr>
        <p:spPr>
          <a:xfrm rot="5400000" flipH="1">
            <a:off x="6383937" y="2833716"/>
            <a:ext cx="657927" cy="638833"/>
          </a:xfrm>
          <a:prstGeom prst="arc">
            <a:avLst>
              <a:gd name="adj1" fmla="val 16200000"/>
              <a:gd name="adj2" fmla="val 5413072"/>
            </a:avLst>
          </a:prstGeom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67C217-FBE9-33DF-AA90-3FFD02EA4E93}"/>
                  </a:ext>
                </a:extLst>
              </p:cNvPr>
              <p:cNvSpPr txBox="1"/>
              <p:nvPr/>
            </p:nvSpPr>
            <p:spPr>
              <a:xfrm>
                <a:off x="5566714" y="5223098"/>
                <a:ext cx="255428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I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I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5−3</m:t>
                          </m:r>
                        </m:num>
                        <m:den>
                          <m:r>
                            <a:rPr lang="en-I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2−1</m:t>
                          </m:r>
                        </m:den>
                      </m:f>
                      <m:r>
                        <a:rPr lang="en-I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I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67C217-FBE9-33DF-AA90-3FFD02EA4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714" y="5223098"/>
                <a:ext cx="2554289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789A9237-B90B-0DEB-64D9-D5C1EBA9EA28}"/>
              </a:ext>
            </a:extLst>
          </p:cNvPr>
          <p:cNvSpPr/>
          <p:nvPr/>
        </p:nvSpPr>
        <p:spPr>
          <a:xfrm rot="5400000" flipH="1">
            <a:off x="7022770" y="2833715"/>
            <a:ext cx="657927" cy="638833"/>
          </a:xfrm>
          <a:prstGeom prst="arc">
            <a:avLst>
              <a:gd name="adj1" fmla="val 16200000"/>
              <a:gd name="adj2" fmla="val 5413072"/>
            </a:avLst>
          </a:prstGeom>
          <a:ln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AE24830-93CC-C2D5-A016-D194795AE97F}"/>
              </a:ext>
            </a:extLst>
          </p:cNvPr>
          <p:cNvSpPr/>
          <p:nvPr/>
        </p:nvSpPr>
        <p:spPr>
          <a:xfrm rot="5400000">
            <a:off x="7057229" y="3603850"/>
            <a:ext cx="589009" cy="638833"/>
          </a:xfrm>
          <a:prstGeom prst="arc">
            <a:avLst>
              <a:gd name="adj1" fmla="val 16200000"/>
              <a:gd name="adj2" fmla="val 5413072"/>
            </a:avLst>
          </a:prstGeom>
          <a:ln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B9E9E3-9E8B-E51F-F696-24C482297E72}"/>
                  </a:ext>
                </a:extLst>
              </p:cNvPr>
              <p:cNvSpPr txBox="1"/>
              <p:nvPr/>
            </p:nvSpPr>
            <p:spPr>
              <a:xfrm>
                <a:off x="5622361" y="6103159"/>
                <a:ext cx="2554289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IN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IN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7−5</m:t>
                          </m:r>
                        </m:num>
                        <m:den>
                          <m:r>
                            <a:rPr lang="en-IN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3−2</m:t>
                          </m:r>
                        </m:den>
                      </m:f>
                      <m:r>
                        <a:rPr lang="en-IN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IN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B9E9E3-9E8B-E51F-F696-24C482297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361" y="6103159"/>
                <a:ext cx="2554289" cy="5442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99103E04-8EFC-EAF5-D822-20AFCFAE2DCF}"/>
              </a:ext>
            </a:extLst>
          </p:cNvPr>
          <p:cNvSpPr/>
          <p:nvPr/>
        </p:nvSpPr>
        <p:spPr>
          <a:xfrm rot="5400000" flipH="1">
            <a:off x="6347721" y="2173472"/>
            <a:ext cx="2008023" cy="1916499"/>
          </a:xfrm>
          <a:prstGeom prst="arc">
            <a:avLst>
              <a:gd name="adj1" fmla="val 16200000"/>
              <a:gd name="adj2" fmla="val 5413072"/>
            </a:avLst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4630432A-3764-37AD-02E3-0D95E8D4D014}"/>
              </a:ext>
            </a:extLst>
          </p:cNvPr>
          <p:cNvSpPr/>
          <p:nvPr/>
        </p:nvSpPr>
        <p:spPr>
          <a:xfrm rot="5400000">
            <a:off x="6347822" y="2936695"/>
            <a:ext cx="2034436" cy="1943116"/>
          </a:xfrm>
          <a:prstGeom prst="arc">
            <a:avLst>
              <a:gd name="adj1" fmla="val 16200000"/>
              <a:gd name="adj2" fmla="val 5413072"/>
            </a:avLst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CEB570-7849-A383-13D9-5A22D6482A13}"/>
                  </a:ext>
                </a:extLst>
              </p:cNvPr>
              <p:cNvSpPr txBox="1"/>
              <p:nvPr/>
            </p:nvSpPr>
            <p:spPr>
              <a:xfrm>
                <a:off x="8939244" y="5177834"/>
                <a:ext cx="2554289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I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I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9−3</m:t>
                          </m:r>
                        </m:num>
                        <m:den>
                          <m:r>
                            <a:rPr lang="en-I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4−1</m:t>
                          </m:r>
                        </m:den>
                      </m:f>
                      <m:r>
                        <a:rPr lang="en-I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I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CEB570-7849-A383-13D9-5A22D6482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244" y="5177834"/>
                <a:ext cx="2554289" cy="5442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5310695E-1BD8-03B2-0FAD-B19380BA78D2}"/>
              </a:ext>
            </a:extLst>
          </p:cNvPr>
          <p:cNvSpPr/>
          <p:nvPr/>
        </p:nvSpPr>
        <p:spPr>
          <a:xfrm rot="5400000">
            <a:off x="8463935" y="2512503"/>
            <a:ext cx="2514052" cy="2768727"/>
          </a:xfrm>
          <a:prstGeom prst="arc">
            <a:avLst>
              <a:gd name="adj1" fmla="val 16200000"/>
              <a:gd name="adj2" fmla="val 5413072"/>
            </a:avLst>
          </a:prstGeom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6EA1E58-4254-214C-DD6E-6774EC15F673}"/>
              </a:ext>
            </a:extLst>
          </p:cNvPr>
          <p:cNvSpPr/>
          <p:nvPr/>
        </p:nvSpPr>
        <p:spPr>
          <a:xfrm rot="5400000" flipH="1">
            <a:off x="8510118" y="1747357"/>
            <a:ext cx="2399245" cy="2768727"/>
          </a:xfrm>
          <a:prstGeom prst="arc">
            <a:avLst>
              <a:gd name="adj1" fmla="val 16200000"/>
              <a:gd name="adj2" fmla="val 5413072"/>
            </a:avLst>
          </a:prstGeom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8A4529-BDDF-3CE8-2560-5E4844D71303}"/>
                  </a:ext>
                </a:extLst>
              </p:cNvPr>
              <p:cNvSpPr txBox="1"/>
              <p:nvPr/>
            </p:nvSpPr>
            <p:spPr>
              <a:xfrm>
                <a:off x="8939244" y="6021731"/>
                <a:ext cx="2682529" cy="525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I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17−9</m:t>
                          </m:r>
                        </m:num>
                        <m:den>
                          <m: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8−4</m:t>
                          </m:r>
                        </m:den>
                      </m:f>
                      <m:r>
                        <a:rPr lang="en-I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I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8A4529-BDDF-3CE8-2560-5E4844D71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244" y="6021731"/>
                <a:ext cx="2682529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65F0A79-9759-A6F0-6F5E-3114317B97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99" t="2498" r="1893" b="2706"/>
          <a:stretch/>
        </p:blipFill>
        <p:spPr>
          <a:xfrm>
            <a:off x="317240" y="2220685"/>
            <a:ext cx="4798577" cy="35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41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6E2FC-2FE4-7D4C-FADC-14C6E324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Derivative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2D24587-111E-F710-A0EE-09C905095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8128734"/>
                  </p:ext>
                </p:extLst>
              </p:nvPr>
            </p:nvGraphicFramePr>
            <p:xfrm>
              <a:off x="5257355" y="2690887"/>
              <a:ext cx="6114474" cy="7517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79386">
                      <a:extLst>
                        <a:ext uri="{9D8B030D-6E8A-4147-A177-3AD203B41FA5}">
                          <a16:colId xmlns:a16="http://schemas.microsoft.com/office/drawing/2014/main" val="1948911055"/>
                        </a:ext>
                      </a:extLst>
                    </a:gridCol>
                    <a:gridCol w="679386">
                      <a:extLst>
                        <a:ext uri="{9D8B030D-6E8A-4147-A177-3AD203B41FA5}">
                          <a16:colId xmlns:a16="http://schemas.microsoft.com/office/drawing/2014/main" val="2807131494"/>
                        </a:ext>
                      </a:extLst>
                    </a:gridCol>
                    <a:gridCol w="679386">
                      <a:extLst>
                        <a:ext uri="{9D8B030D-6E8A-4147-A177-3AD203B41FA5}">
                          <a16:colId xmlns:a16="http://schemas.microsoft.com/office/drawing/2014/main" val="3824143572"/>
                        </a:ext>
                      </a:extLst>
                    </a:gridCol>
                    <a:gridCol w="679386">
                      <a:extLst>
                        <a:ext uri="{9D8B030D-6E8A-4147-A177-3AD203B41FA5}">
                          <a16:colId xmlns:a16="http://schemas.microsoft.com/office/drawing/2014/main" val="2263005880"/>
                        </a:ext>
                      </a:extLst>
                    </a:gridCol>
                    <a:gridCol w="679386">
                      <a:extLst>
                        <a:ext uri="{9D8B030D-6E8A-4147-A177-3AD203B41FA5}">
                          <a16:colId xmlns:a16="http://schemas.microsoft.com/office/drawing/2014/main" val="2795296427"/>
                        </a:ext>
                      </a:extLst>
                    </a:gridCol>
                    <a:gridCol w="679386">
                      <a:extLst>
                        <a:ext uri="{9D8B030D-6E8A-4147-A177-3AD203B41FA5}">
                          <a16:colId xmlns:a16="http://schemas.microsoft.com/office/drawing/2014/main" val="1557977535"/>
                        </a:ext>
                      </a:extLst>
                    </a:gridCol>
                    <a:gridCol w="679386">
                      <a:extLst>
                        <a:ext uri="{9D8B030D-6E8A-4147-A177-3AD203B41FA5}">
                          <a16:colId xmlns:a16="http://schemas.microsoft.com/office/drawing/2014/main" val="3534898607"/>
                        </a:ext>
                      </a:extLst>
                    </a:gridCol>
                    <a:gridCol w="679386">
                      <a:extLst>
                        <a:ext uri="{9D8B030D-6E8A-4147-A177-3AD203B41FA5}">
                          <a16:colId xmlns:a16="http://schemas.microsoft.com/office/drawing/2014/main" val="3310439149"/>
                        </a:ext>
                      </a:extLst>
                    </a:gridCol>
                    <a:gridCol w="679386">
                      <a:extLst>
                        <a:ext uri="{9D8B030D-6E8A-4147-A177-3AD203B41FA5}">
                          <a16:colId xmlns:a16="http://schemas.microsoft.com/office/drawing/2014/main" val="3596405363"/>
                        </a:ext>
                      </a:extLst>
                    </a:gridCol>
                  </a:tblGrid>
                  <a:tr h="3758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3844692"/>
                      </a:ext>
                    </a:extLst>
                  </a:tr>
                  <a:tr h="3758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oMath>
                            </m:oMathPara>
                          </a14:m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</m:oMath>
                            </m:oMathPara>
                          </a14:m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49</m:t>
                                </m:r>
                              </m:oMath>
                            </m:oMathPara>
                          </a14:m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9402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2D24587-111E-F710-A0EE-09C905095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8128734"/>
                  </p:ext>
                </p:extLst>
              </p:nvPr>
            </p:nvGraphicFramePr>
            <p:xfrm>
              <a:off x="5257355" y="2690887"/>
              <a:ext cx="6114474" cy="7517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79386">
                      <a:extLst>
                        <a:ext uri="{9D8B030D-6E8A-4147-A177-3AD203B41FA5}">
                          <a16:colId xmlns:a16="http://schemas.microsoft.com/office/drawing/2014/main" val="1948911055"/>
                        </a:ext>
                      </a:extLst>
                    </a:gridCol>
                    <a:gridCol w="679386">
                      <a:extLst>
                        <a:ext uri="{9D8B030D-6E8A-4147-A177-3AD203B41FA5}">
                          <a16:colId xmlns:a16="http://schemas.microsoft.com/office/drawing/2014/main" val="2807131494"/>
                        </a:ext>
                      </a:extLst>
                    </a:gridCol>
                    <a:gridCol w="679386">
                      <a:extLst>
                        <a:ext uri="{9D8B030D-6E8A-4147-A177-3AD203B41FA5}">
                          <a16:colId xmlns:a16="http://schemas.microsoft.com/office/drawing/2014/main" val="3824143572"/>
                        </a:ext>
                      </a:extLst>
                    </a:gridCol>
                    <a:gridCol w="679386">
                      <a:extLst>
                        <a:ext uri="{9D8B030D-6E8A-4147-A177-3AD203B41FA5}">
                          <a16:colId xmlns:a16="http://schemas.microsoft.com/office/drawing/2014/main" val="2263005880"/>
                        </a:ext>
                      </a:extLst>
                    </a:gridCol>
                    <a:gridCol w="679386">
                      <a:extLst>
                        <a:ext uri="{9D8B030D-6E8A-4147-A177-3AD203B41FA5}">
                          <a16:colId xmlns:a16="http://schemas.microsoft.com/office/drawing/2014/main" val="2795296427"/>
                        </a:ext>
                      </a:extLst>
                    </a:gridCol>
                    <a:gridCol w="679386">
                      <a:extLst>
                        <a:ext uri="{9D8B030D-6E8A-4147-A177-3AD203B41FA5}">
                          <a16:colId xmlns:a16="http://schemas.microsoft.com/office/drawing/2014/main" val="1557977535"/>
                        </a:ext>
                      </a:extLst>
                    </a:gridCol>
                    <a:gridCol w="679386">
                      <a:extLst>
                        <a:ext uri="{9D8B030D-6E8A-4147-A177-3AD203B41FA5}">
                          <a16:colId xmlns:a16="http://schemas.microsoft.com/office/drawing/2014/main" val="3534898607"/>
                        </a:ext>
                      </a:extLst>
                    </a:gridCol>
                    <a:gridCol w="679386">
                      <a:extLst>
                        <a:ext uri="{9D8B030D-6E8A-4147-A177-3AD203B41FA5}">
                          <a16:colId xmlns:a16="http://schemas.microsoft.com/office/drawing/2014/main" val="3310439149"/>
                        </a:ext>
                      </a:extLst>
                    </a:gridCol>
                    <a:gridCol w="679386">
                      <a:extLst>
                        <a:ext uri="{9D8B030D-6E8A-4147-A177-3AD203B41FA5}">
                          <a16:colId xmlns:a16="http://schemas.microsoft.com/office/drawing/2014/main" val="3596405363"/>
                        </a:ext>
                      </a:extLst>
                    </a:gridCol>
                  </a:tblGrid>
                  <a:tr h="3758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3" t="-1613" r="-798214" b="-1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802" t="-1613" r="-705405" b="-1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613" r="-599107" b="-1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2703" t="-1613" r="-504505" b="-1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107" t="-1613" r="-400000" b="-1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3604" t="-1613" r="-303604" b="-1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8214" t="-1613" r="-200893" b="-1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4505" t="-1613" r="-102703" b="-1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7321" t="-1613" r="-1786" b="-11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3844692"/>
                      </a:ext>
                    </a:extLst>
                  </a:tr>
                  <a:tr h="3758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3" t="-101613" r="-798214" b="-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802" t="-101613" r="-705405" b="-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1613" r="-599107" b="-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2703" t="-101613" r="-504505" b="-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107" t="-101613" r="-400000" b="-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3604" t="-101613" r="-303604" b="-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8214" t="-101613" r="-200893" b="-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4505" t="-101613" r="-102703" b="-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7321" t="-101613" r="-1786" b="-1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9402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2ECDF2-3D33-0FFC-9931-F38FAC23F3F7}"/>
                  </a:ext>
                </a:extLst>
              </p:cNvPr>
              <p:cNvSpPr txBox="1"/>
              <p:nvPr/>
            </p:nvSpPr>
            <p:spPr>
              <a:xfrm>
                <a:off x="6712900" y="1551989"/>
                <a:ext cx="328089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2ECDF2-3D33-0FFC-9931-F38FAC23F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900" y="1551989"/>
                <a:ext cx="3280898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c 7">
            <a:extLst>
              <a:ext uri="{FF2B5EF4-FFF2-40B4-BE49-F238E27FC236}">
                <a16:creationId xmlns:a16="http://schemas.microsoft.com/office/drawing/2014/main" id="{197972D2-3E02-343C-7F1D-4D9D85DB7453}"/>
              </a:ext>
            </a:extLst>
          </p:cNvPr>
          <p:cNvSpPr/>
          <p:nvPr/>
        </p:nvSpPr>
        <p:spPr>
          <a:xfrm rot="5400000">
            <a:off x="6407610" y="3149663"/>
            <a:ext cx="589009" cy="638833"/>
          </a:xfrm>
          <a:prstGeom prst="arc">
            <a:avLst>
              <a:gd name="adj1" fmla="val 16200000"/>
              <a:gd name="adj2" fmla="val 5413072"/>
            </a:avLst>
          </a:prstGeom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E46037CC-0B9E-2AD8-E18E-D9EA63787972}"/>
              </a:ext>
            </a:extLst>
          </p:cNvPr>
          <p:cNvSpPr/>
          <p:nvPr/>
        </p:nvSpPr>
        <p:spPr>
          <a:xfrm rot="5400000" flipH="1">
            <a:off x="6373151" y="2379529"/>
            <a:ext cx="657927" cy="638833"/>
          </a:xfrm>
          <a:prstGeom prst="arc">
            <a:avLst>
              <a:gd name="adj1" fmla="val 16200000"/>
              <a:gd name="adj2" fmla="val 5413072"/>
            </a:avLst>
          </a:prstGeom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37CB2DA-B0CA-1858-46AF-C5DA4E40DCA4}"/>
              </a:ext>
            </a:extLst>
          </p:cNvPr>
          <p:cNvSpPr/>
          <p:nvPr/>
        </p:nvSpPr>
        <p:spPr>
          <a:xfrm rot="5400000">
            <a:off x="7046443" y="3149663"/>
            <a:ext cx="589009" cy="638833"/>
          </a:xfrm>
          <a:prstGeom prst="arc">
            <a:avLst>
              <a:gd name="adj1" fmla="val 16200000"/>
              <a:gd name="adj2" fmla="val 5413072"/>
            </a:avLst>
          </a:prstGeom>
          <a:ln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A94B9F28-FCC0-EA14-27EF-5A3994AC2066}"/>
              </a:ext>
            </a:extLst>
          </p:cNvPr>
          <p:cNvSpPr/>
          <p:nvPr/>
        </p:nvSpPr>
        <p:spPr>
          <a:xfrm rot="5400000" flipH="1">
            <a:off x="7011984" y="2379529"/>
            <a:ext cx="657927" cy="638833"/>
          </a:xfrm>
          <a:prstGeom prst="arc">
            <a:avLst>
              <a:gd name="adj1" fmla="val 16200000"/>
              <a:gd name="adj2" fmla="val 5413072"/>
            </a:avLst>
          </a:prstGeom>
          <a:ln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7493CB4-3A53-99E8-AFA1-E5F9E43C9789}"/>
              </a:ext>
            </a:extLst>
          </p:cNvPr>
          <p:cNvSpPr/>
          <p:nvPr/>
        </p:nvSpPr>
        <p:spPr>
          <a:xfrm rot="5400000">
            <a:off x="7695436" y="3149663"/>
            <a:ext cx="589009" cy="638833"/>
          </a:xfrm>
          <a:prstGeom prst="arc">
            <a:avLst>
              <a:gd name="adj1" fmla="val 16200000"/>
              <a:gd name="adj2" fmla="val 5413072"/>
            </a:avLst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C819E8D5-B8F4-9442-77F2-6A1643FB8F16}"/>
              </a:ext>
            </a:extLst>
          </p:cNvPr>
          <p:cNvSpPr/>
          <p:nvPr/>
        </p:nvSpPr>
        <p:spPr>
          <a:xfrm rot="5400000" flipH="1">
            <a:off x="7660977" y="2379529"/>
            <a:ext cx="657927" cy="638833"/>
          </a:xfrm>
          <a:prstGeom prst="arc">
            <a:avLst>
              <a:gd name="adj1" fmla="val 16200000"/>
              <a:gd name="adj2" fmla="val 5413072"/>
            </a:avLst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BF459D8C-0F1F-CDE9-7A4C-91058225DD1A}"/>
              </a:ext>
            </a:extLst>
          </p:cNvPr>
          <p:cNvSpPr/>
          <p:nvPr/>
        </p:nvSpPr>
        <p:spPr>
          <a:xfrm rot="5400000">
            <a:off x="8324109" y="3149663"/>
            <a:ext cx="589009" cy="638833"/>
          </a:xfrm>
          <a:prstGeom prst="arc">
            <a:avLst>
              <a:gd name="adj1" fmla="val 16200000"/>
              <a:gd name="adj2" fmla="val 5413072"/>
            </a:avLst>
          </a:prstGeom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D14581A1-4165-301C-ADC6-E15B8B62D930}"/>
              </a:ext>
            </a:extLst>
          </p:cNvPr>
          <p:cNvSpPr/>
          <p:nvPr/>
        </p:nvSpPr>
        <p:spPr>
          <a:xfrm rot="5400000" flipH="1">
            <a:off x="8289650" y="2379529"/>
            <a:ext cx="657927" cy="638833"/>
          </a:xfrm>
          <a:prstGeom prst="arc">
            <a:avLst>
              <a:gd name="adj1" fmla="val 16200000"/>
              <a:gd name="adj2" fmla="val 5413072"/>
            </a:avLst>
          </a:prstGeom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6E09B1-8605-E483-BCAF-FAC431A89436}"/>
              </a:ext>
            </a:extLst>
          </p:cNvPr>
          <p:cNvSpPr txBox="1"/>
          <p:nvPr/>
        </p:nvSpPr>
        <p:spPr>
          <a:xfrm>
            <a:off x="6484579" y="3803306"/>
            <a:ext cx="432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1        3        5       7       9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D916134F-CEA8-038F-86BD-0F18BA6E0B13}"/>
              </a:ext>
            </a:extLst>
          </p:cNvPr>
          <p:cNvSpPr/>
          <p:nvPr/>
        </p:nvSpPr>
        <p:spPr>
          <a:xfrm rot="5400000">
            <a:off x="6727026" y="3804794"/>
            <a:ext cx="589009" cy="638833"/>
          </a:xfrm>
          <a:prstGeom prst="arc">
            <a:avLst>
              <a:gd name="adj1" fmla="val 16200000"/>
              <a:gd name="adj2" fmla="val 5413072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EEBC1-1EEE-9D59-87DF-A579694B7296}"/>
                  </a:ext>
                </a:extLst>
              </p:cNvPr>
              <p:cNvSpPr txBox="1"/>
              <p:nvPr/>
            </p:nvSpPr>
            <p:spPr>
              <a:xfrm>
                <a:off x="6804073" y="4505537"/>
                <a:ext cx="650819" cy="454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(1+3)</m:t>
                        </m:r>
                      </m:num>
                      <m:den>
                        <m:r>
                          <a:rPr lang="en-IN" sz="12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1200" b="0"/>
                  <a:t> = </a:t>
                </a:r>
                <a:r>
                  <a:rPr lang="en-IN" sz="1200" b="1"/>
                  <a:t>2</a:t>
                </a:r>
              </a:p>
              <a:p>
                <a:endParaRPr lang="en-IN" sz="1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EEBC1-1EEE-9D59-87DF-A579694B7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073" y="4505537"/>
                <a:ext cx="650819" cy="454035"/>
              </a:xfrm>
              <a:prstGeom prst="rect">
                <a:avLst/>
              </a:prstGeom>
              <a:blipFill>
                <a:blip r:embed="rId4"/>
                <a:stretch>
                  <a:fillRect l="-8411" t="-2667" r="-140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D4F94-3B85-3B04-7F4F-DD43935462DC}"/>
                  </a:ext>
                </a:extLst>
              </p:cNvPr>
              <p:cNvSpPr txBox="1"/>
              <p:nvPr/>
            </p:nvSpPr>
            <p:spPr>
              <a:xfrm>
                <a:off x="7515111" y="4517178"/>
                <a:ext cx="650819" cy="454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(3+5)</m:t>
                        </m:r>
                      </m:num>
                      <m:den>
                        <m:r>
                          <a:rPr lang="en-IN" sz="12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1200" b="0"/>
                  <a:t> = </a:t>
                </a:r>
                <a:r>
                  <a:rPr lang="en-IN" sz="1200" b="1"/>
                  <a:t>4</a:t>
                </a:r>
              </a:p>
              <a:p>
                <a:endParaRPr lang="en-IN" sz="12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D4F94-3B85-3B04-7F4F-DD4393546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111" y="4517178"/>
                <a:ext cx="650819" cy="454035"/>
              </a:xfrm>
              <a:prstGeom prst="rect">
                <a:avLst/>
              </a:prstGeom>
              <a:blipFill>
                <a:blip r:embed="rId5"/>
                <a:stretch>
                  <a:fillRect l="-8411" t="-2703" r="-130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1250F16A-E2BA-E6C4-61A7-ADF2DE2B0473}"/>
              </a:ext>
            </a:extLst>
          </p:cNvPr>
          <p:cNvSpPr/>
          <p:nvPr/>
        </p:nvSpPr>
        <p:spPr>
          <a:xfrm rot="5400000">
            <a:off x="7376019" y="3810115"/>
            <a:ext cx="589009" cy="638833"/>
          </a:xfrm>
          <a:prstGeom prst="arc">
            <a:avLst>
              <a:gd name="adj1" fmla="val 16200000"/>
              <a:gd name="adj2" fmla="val 5413072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672F784E-9AF5-A420-08B4-CB846F96B177}"/>
              </a:ext>
            </a:extLst>
          </p:cNvPr>
          <p:cNvSpPr/>
          <p:nvPr/>
        </p:nvSpPr>
        <p:spPr>
          <a:xfrm rot="5400000">
            <a:off x="8014852" y="3804794"/>
            <a:ext cx="589009" cy="638833"/>
          </a:xfrm>
          <a:prstGeom prst="arc">
            <a:avLst>
              <a:gd name="adj1" fmla="val 16200000"/>
              <a:gd name="adj2" fmla="val 5413072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016503F-5234-958B-9F4A-A9E77C2C437D}"/>
                  </a:ext>
                </a:extLst>
              </p:cNvPr>
              <p:cNvSpPr txBox="1"/>
              <p:nvPr/>
            </p:nvSpPr>
            <p:spPr>
              <a:xfrm>
                <a:off x="8224356" y="4505538"/>
                <a:ext cx="650819" cy="454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(5+7)</m:t>
                        </m:r>
                      </m:num>
                      <m:den>
                        <m:r>
                          <a:rPr lang="en-IN" sz="12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1200" b="0"/>
                  <a:t> = </a:t>
                </a:r>
                <a:r>
                  <a:rPr lang="en-IN" sz="1200" b="1"/>
                  <a:t>6</a:t>
                </a:r>
              </a:p>
              <a:p>
                <a:endParaRPr lang="en-IN" sz="1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016503F-5234-958B-9F4A-A9E77C2C4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356" y="4505538"/>
                <a:ext cx="650819" cy="454035"/>
              </a:xfrm>
              <a:prstGeom prst="rect">
                <a:avLst/>
              </a:prstGeom>
              <a:blipFill>
                <a:blip r:embed="rId6"/>
                <a:stretch>
                  <a:fillRect l="-8411" t="-2667" r="-140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c 36">
            <a:extLst>
              <a:ext uri="{FF2B5EF4-FFF2-40B4-BE49-F238E27FC236}">
                <a16:creationId xmlns:a16="http://schemas.microsoft.com/office/drawing/2014/main" id="{23A2C776-7F25-59EE-0C99-6273ABDFEE2D}"/>
              </a:ext>
            </a:extLst>
          </p:cNvPr>
          <p:cNvSpPr/>
          <p:nvPr/>
        </p:nvSpPr>
        <p:spPr>
          <a:xfrm rot="5400000">
            <a:off x="8962942" y="3154877"/>
            <a:ext cx="589009" cy="638833"/>
          </a:xfrm>
          <a:prstGeom prst="arc">
            <a:avLst>
              <a:gd name="adj1" fmla="val 16200000"/>
              <a:gd name="adj2" fmla="val 5413072"/>
            </a:avLst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74C3CE11-D2C3-A793-44AB-8F0DBE7EB88A}"/>
              </a:ext>
            </a:extLst>
          </p:cNvPr>
          <p:cNvSpPr/>
          <p:nvPr/>
        </p:nvSpPr>
        <p:spPr>
          <a:xfrm rot="5400000" flipH="1">
            <a:off x="8928483" y="2384743"/>
            <a:ext cx="657927" cy="638833"/>
          </a:xfrm>
          <a:prstGeom prst="arc">
            <a:avLst>
              <a:gd name="adj1" fmla="val 16200000"/>
              <a:gd name="adj2" fmla="val 5413072"/>
            </a:avLst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C3792618-46EF-AA2F-77AD-407050637B1A}"/>
              </a:ext>
            </a:extLst>
          </p:cNvPr>
          <p:cNvSpPr/>
          <p:nvPr/>
        </p:nvSpPr>
        <p:spPr>
          <a:xfrm rot="5400000">
            <a:off x="8664302" y="3804794"/>
            <a:ext cx="589009" cy="638833"/>
          </a:xfrm>
          <a:prstGeom prst="arc">
            <a:avLst>
              <a:gd name="adj1" fmla="val 16200000"/>
              <a:gd name="adj2" fmla="val 5413072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84F60E-4A73-B335-400E-3D3FBF0C50F8}"/>
                  </a:ext>
                </a:extLst>
              </p:cNvPr>
              <p:cNvSpPr txBox="1"/>
              <p:nvPr/>
            </p:nvSpPr>
            <p:spPr>
              <a:xfrm>
                <a:off x="8949390" y="4505539"/>
                <a:ext cx="647613" cy="454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(7+9)</m:t>
                        </m:r>
                      </m:num>
                      <m:den>
                        <m:r>
                          <a:rPr lang="en-IN" sz="12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1200" b="0"/>
                  <a:t> = </a:t>
                </a:r>
                <a:r>
                  <a:rPr lang="en-IN" sz="1200" b="1"/>
                  <a:t>8</a:t>
                </a:r>
              </a:p>
              <a:p>
                <a:endParaRPr lang="en-IN" sz="12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84F60E-4A73-B335-400E-3D3FBF0C5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390" y="4505539"/>
                <a:ext cx="647613" cy="454035"/>
              </a:xfrm>
              <a:prstGeom prst="rect">
                <a:avLst/>
              </a:prstGeom>
              <a:blipFill>
                <a:blip r:embed="rId7"/>
                <a:stretch>
                  <a:fillRect l="-8491" t="-2667" r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847CE3-BB54-7705-4920-A34D23756029}"/>
                  </a:ext>
                </a:extLst>
              </p:cNvPr>
              <p:cNvSpPr txBox="1"/>
              <p:nvPr/>
            </p:nvSpPr>
            <p:spPr>
              <a:xfrm>
                <a:off x="4391854" y="5154769"/>
                <a:ext cx="5475256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        1            2           3            4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847CE3-BB54-7705-4920-A34D23756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854" y="5154769"/>
                <a:ext cx="5475256" cy="525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4268CA-9A81-7254-A619-B881E27D3DBC}"/>
              </a:ext>
            </a:extLst>
          </p:cNvPr>
          <p:cNvCxnSpPr>
            <a:cxnSpLocks/>
          </p:cNvCxnSpPr>
          <p:nvPr/>
        </p:nvCxnSpPr>
        <p:spPr>
          <a:xfrm flipV="1">
            <a:off x="6941974" y="4871945"/>
            <a:ext cx="0" cy="31721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2792D5E-60FE-5EFA-1668-48E791ABDB43}"/>
              </a:ext>
            </a:extLst>
          </p:cNvPr>
          <p:cNvCxnSpPr>
            <a:cxnSpLocks/>
          </p:cNvCxnSpPr>
          <p:nvPr/>
        </p:nvCxnSpPr>
        <p:spPr>
          <a:xfrm flipV="1">
            <a:off x="7635548" y="4884386"/>
            <a:ext cx="0" cy="31721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F5CC735-C11A-F519-3B9F-15C41122F1BA}"/>
              </a:ext>
            </a:extLst>
          </p:cNvPr>
          <p:cNvCxnSpPr>
            <a:cxnSpLocks/>
          </p:cNvCxnSpPr>
          <p:nvPr/>
        </p:nvCxnSpPr>
        <p:spPr>
          <a:xfrm flipV="1">
            <a:off x="8335345" y="4859504"/>
            <a:ext cx="0" cy="31721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443A8A-E95F-E86A-C869-5748C3B888B2}"/>
              </a:ext>
            </a:extLst>
          </p:cNvPr>
          <p:cNvCxnSpPr>
            <a:cxnSpLocks/>
          </p:cNvCxnSpPr>
          <p:nvPr/>
        </p:nvCxnSpPr>
        <p:spPr>
          <a:xfrm flipV="1">
            <a:off x="9066241" y="4871945"/>
            <a:ext cx="0" cy="31721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9E605F9-7750-4EF0-4744-1A5D49FD10CB}"/>
                  </a:ext>
                </a:extLst>
              </p:cNvPr>
              <p:cNvSpPr txBox="1"/>
              <p:nvPr/>
            </p:nvSpPr>
            <p:spPr>
              <a:xfrm>
                <a:off x="5725706" y="5777289"/>
                <a:ext cx="5255285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f>
                        <m:f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b="1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9E605F9-7750-4EF0-4744-1A5D49FD1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706" y="5777289"/>
                <a:ext cx="5255285" cy="5259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>
            <a:extLst>
              <a:ext uri="{FF2B5EF4-FFF2-40B4-BE49-F238E27FC236}">
                <a16:creationId xmlns:a16="http://schemas.microsoft.com/office/drawing/2014/main" id="{C1306C70-FAD6-1C96-86AE-54BD58DD2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622" y="1965751"/>
            <a:ext cx="4887032" cy="35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4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2EEF477-748B-5DDC-85E6-7FCA66FB77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7106514"/>
                  </p:ext>
                </p:extLst>
              </p:nvPr>
            </p:nvGraphicFramePr>
            <p:xfrm>
              <a:off x="1629087" y="1514234"/>
              <a:ext cx="10071502" cy="4897766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774731">
                      <a:extLst>
                        <a:ext uri="{9D8B030D-6E8A-4147-A177-3AD203B41FA5}">
                          <a16:colId xmlns:a16="http://schemas.microsoft.com/office/drawing/2014/main" val="554956262"/>
                        </a:ext>
                      </a:extLst>
                    </a:gridCol>
                    <a:gridCol w="774731">
                      <a:extLst>
                        <a:ext uri="{9D8B030D-6E8A-4147-A177-3AD203B41FA5}">
                          <a16:colId xmlns:a16="http://schemas.microsoft.com/office/drawing/2014/main" val="784454995"/>
                        </a:ext>
                      </a:extLst>
                    </a:gridCol>
                    <a:gridCol w="1514750">
                      <a:extLst>
                        <a:ext uri="{9D8B030D-6E8A-4147-A177-3AD203B41FA5}">
                          <a16:colId xmlns:a16="http://schemas.microsoft.com/office/drawing/2014/main" val="103770691"/>
                        </a:ext>
                      </a:extLst>
                    </a:gridCol>
                    <a:gridCol w="298579">
                      <a:extLst>
                        <a:ext uri="{9D8B030D-6E8A-4147-A177-3AD203B41FA5}">
                          <a16:colId xmlns:a16="http://schemas.microsoft.com/office/drawing/2014/main" val="1951404569"/>
                        </a:ext>
                      </a:extLst>
                    </a:gridCol>
                    <a:gridCol w="279918">
                      <a:extLst>
                        <a:ext uri="{9D8B030D-6E8A-4147-A177-3AD203B41FA5}">
                          <a16:colId xmlns:a16="http://schemas.microsoft.com/office/drawing/2014/main" val="88633438"/>
                        </a:ext>
                      </a:extLst>
                    </a:gridCol>
                    <a:gridCol w="681135">
                      <a:extLst>
                        <a:ext uri="{9D8B030D-6E8A-4147-A177-3AD203B41FA5}">
                          <a16:colId xmlns:a16="http://schemas.microsoft.com/office/drawing/2014/main" val="4038390966"/>
                        </a:ext>
                      </a:extLst>
                    </a:gridCol>
                    <a:gridCol w="727788">
                      <a:extLst>
                        <a:ext uri="{9D8B030D-6E8A-4147-A177-3AD203B41FA5}">
                          <a16:colId xmlns:a16="http://schemas.microsoft.com/office/drawing/2014/main" val="371891869"/>
                        </a:ext>
                      </a:extLst>
                    </a:gridCol>
                    <a:gridCol w="1539551">
                      <a:extLst>
                        <a:ext uri="{9D8B030D-6E8A-4147-A177-3AD203B41FA5}">
                          <a16:colId xmlns:a16="http://schemas.microsoft.com/office/drawing/2014/main" val="1641218652"/>
                        </a:ext>
                      </a:extLst>
                    </a:gridCol>
                    <a:gridCol w="326571">
                      <a:extLst>
                        <a:ext uri="{9D8B030D-6E8A-4147-A177-3AD203B41FA5}">
                          <a16:colId xmlns:a16="http://schemas.microsoft.com/office/drawing/2014/main" val="3040694035"/>
                        </a:ext>
                      </a:extLst>
                    </a:gridCol>
                    <a:gridCol w="289249">
                      <a:extLst>
                        <a:ext uri="{9D8B030D-6E8A-4147-A177-3AD203B41FA5}">
                          <a16:colId xmlns:a16="http://schemas.microsoft.com/office/drawing/2014/main" val="2758763678"/>
                        </a:ext>
                      </a:extLst>
                    </a:gridCol>
                    <a:gridCol w="690466">
                      <a:extLst>
                        <a:ext uri="{9D8B030D-6E8A-4147-A177-3AD203B41FA5}">
                          <a16:colId xmlns:a16="http://schemas.microsoft.com/office/drawing/2014/main" val="1257241421"/>
                        </a:ext>
                      </a:extLst>
                    </a:gridCol>
                    <a:gridCol w="746449">
                      <a:extLst>
                        <a:ext uri="{9D8B030D-6E8A-4147-A177-3AD203B41FA5}">
                          <a16:colId xmlns:a16="http://schemas.microsoft.com/office/drawing/2014/main" val="1094903039"/>
                        </a:ext>
                      </a:extLst>
                    </a:gridCol>
                    <a:gridCol w="1427584">
                      <a:extLst>
                        <a:ext uri="{9D8B030D-6E8A-4147-A177-3AD203B41FA5}">
                          <a16:colId xmlns:a16="http://schemas.microsoft.com/office/drawing/2014/main" val="2219897340"/>
                        </a:ext>
                      </a:extLst>
                    </a:gridCol>
                  </a:tblGrid>
                  <a:tr h="381918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f(x)</a:t>
                          </a:r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𝒅𝒇</m:t>
                                    </m:r>
                                  </m:num>
                                  <m:den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𝒅𝒙</m:t>
                                    </m:r>
                                  </m:den>
                                </m:f>
                                <m:r>
                                  <a:rPr lang="en-IN" sz="11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d>
                                      <m:dPr>
                                        <m:ctrlP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IN" sz="1100" b="1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1100" b="1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IN" sz="1100" b="1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d>
                                      <m:dPr>
                                        <m:ctrlP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1100" b="1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IN" sz="1100" b="1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lang="en-IN" sz="1100" b="1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1100" b="1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f(x)</a:t>
                          </a:r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𝒅𝒇</m:t>
                                    </m:r>
                                  </m:num>
                                  <m:den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𝒅𝒙</m:t>
                                    </m:r>
                                  </m:den>
                                </m:f>
                                <m:r>
                                  <a:rPr lang="en-IN" sz="11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d>
                                      <m:dPr>
                                        <m:ctrlP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IN" sz="1100" b="1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1100" b="1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IN" sz="1100" b="1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d>
                                      <m:dPr>
                                        <m:ctrlP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1100" b="1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IN" sz="1100" b="1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lang="en-IN" sz="1100" b="1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1100" b="1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f(x)</a:t>
                          </a:r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𝒅𝒇</m:t>
                                    </m:r>
                                  </m:num>
                                  <m:den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𝒅𝒙</m:t>
                                    </m:r>
                                  </m:den>
                                </m:f>
                                <m:r>
                                  <a:rPr lang="en-IN" sz="11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d>
                                      <m:dPr>
                                        <m:ctrlP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IN" sz="1100" b="1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1100" b="1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IN" sz="1100" b="1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d>
                                      <m:dPr>
                                        <m:ctrlP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1100" b="1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IN" sz="1100" b="1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lang="en-IN" sz="1100" b="1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1100" b="1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68862933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0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0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1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1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1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3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2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5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89708552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0.1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0.01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1.21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4.41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5.1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20321696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0.5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0.25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2.25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6.25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5.5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801965629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0.9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0.81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3.61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8.41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5.9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635380532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0.99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0.9801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3.9601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8.9401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5.99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835278973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0.999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0.998001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1.999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1.999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3.996001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3.999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2.999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8.994001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5.999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999540844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1</a:t>
                          </a:r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1</a:t>
                          </a:r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2</a:t>
                          </a:r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2</a:t>
                          </a:r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4</a:t>
                          </a:r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4</a:t>
                          </a:r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3</a:t>
                          </a:r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9</a:t>
                          </a:r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6</a:t>
                          </a:r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585740857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1.002001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4.004001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4.001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9.006001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6.001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174155185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1.0201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4.0401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4.01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9.0601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6.01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54221659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1.21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4.41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4.1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9.61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6.1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92091528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2.25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6.25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4.5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12.25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6.5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65265852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3.61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8.41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4.9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15.21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6.9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7958958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2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3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3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9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5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16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7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980896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2EEF477-748B-5DDC-85E6-7FCA66FB77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7106514"/>
                  </p:ext>
                </p:extLst>
              </p:nvPr>
            </p:nvGraphicFramePr>
            <p:xfrm>
              <a:off x="1629087" y="1514234"/>
              <a:ext cx="10071502" cy="4831792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774731">
                      <a:extLst>
                        <a:ext uri="{9D8B030D-6E8A-4147-A177-3AD203B41FA5}">
                          <a16:colId xmlns:a16="http://schemas.microsoft.com/office/drawing/2014/main" val="554956262"/>
                        </a:ext>
                      </a:extLst>
                    </a:gridCol>
                    <a:gridCol w="774731">
                      <a:extLst>
                        <a:ext uri="{9D8B030D-6E8A-4147-A177-3AD203B41FA5}">
                          <a16:colId xmlns:a16="http://schemas.microsoft.com/office/drawing/2014/main" val="784454995"/>
                        </a:ext>
                      </a:extLst>
                    </a:gridCol>
                    <a:gridCol w="1514750">
                      <a:extLst>
                        <a:ext uri="{9D8B030D-6E8A-4147-A177-3AD203B41FA5}">
                          <a16:colId xmlns:a16="http://schemas.microsoft.com/office/drawing/2014/main" val="103770691"/>
                        </a:ext>
                      </a:extLst>
                    </a:gridCol>
                    <a:gridCol w="298579">
                      <a:extLst>
                        <a:ext uri="{9D8B030D-6E8A-4147-A177-3AD203B41FA5}">
                          <a16:colId xmlns:a16="http://schemas.microsoft.com/office/drawing/2014/main" val="1951404569"/>
                        </a:ext>
                      </a:extLst>
                    </a:gridCol>
                    <a:gridCol w="279918">
                      <a:extLst>
                        <a:ext uri="{9D8B030D-6E8A-4147-A177-3AD203B41FA5}">
                          <a16:colId xmlns:a16="http://schemas.microsoft.com/office/drawing/2014/main" val="88633438"/>
                        </a:ext>
                      </a:extLst>
                    </a:gridCol>
                    <a:gridCol w="681135">
                      <a:extLst>
                        <a:ext uri="{9D8B030D-6E8A-4147-A177-3AD203B41FA5}">
                          <a16:colId xmlns:a16="http://schemas.microsoft.com/office/drawing/2014/main" val="4038390966"/>
                        </a:ext>
                      </a:extLst>
                    </a:gridCol>
                    <a:gridCol w="727788">
                      <a:extLst>
                        <a:ext uri="{9D8B030D-6E8A-4147-A177-3AD203B41FA5}">
                          <a16:colId xmlns:a16="http://schemas.microsoft.com/office/drawing/2014/main" val="371891869"/>
                        </a:ext>
                      </a:extLst>
                    </a:gridCol>
                    <a:gridCol w="1539551">
                      <a:extLst>
                        <a:ext uri="{9D8B030D-6E8A-4147-A177-3AD203B41FA5}">
                          <a16:colId xmlns:a16="http://schemas.microsoft.com/office/drawing/2014/main" val="1641218652"/>
                        </a:ext>
                      </a:extLst>
                    </a:gridCol>
                    <a:gridCol w="326571">
                      <a:extLst>
                        <a:ext uri="{9D8B030D-6E8A-4147-A177-3AD203B41FA5}">
                          <a16:colId xmlns:a16="http://schemas.microsoft.com/office/drawing/2014/main" val="3040694035"/>
                        </a:ext>
                      </a:extLst>
                    </a:gridCol>
                    <a:gridCol w="289249">
                      <a:extLst>
                        <a:ext uri="{9D8B030D-6E8A-4147-A177-3AD203B41FA5}">
                          <a16:colId xmlns:a16="http://schemas.microsoft.com/office/drawing/2014/main" val="2758763678"/>
                        </a:ext>
                      </a:extLst>
                    </a:gridCol>
                    <a:gridCol w="690466">
                      <a:extLst>
                        <a:ext uri="{9D8B030D-6E8A-4147-A177-3AD203B41FA5}">
                          <a16:colId xmlns:a16="http://schemas.microsoft.com/office/drawing/2014/main" val="1257241421"/>
                        </a:ext>
                      </a:extLst>
                    </a:gridCol>
                    <a:gridCol w="746449">
                      <a:extLst>
                        <a:ext uri="{9D8B030D-6E8A-4147-A177-3AD203B41FA5}">
                          <a16:colId xmlns:a16="http://schemas.microsoft.com/office/drawing/2014/main" val="1094903039"/>
                        </a:ext>
                      </a:extLst>
                    </a:gridCol>
                    <a:gridCol w="1427584">
                      <a:extLst>
                        <a:ext uri="{9D8B030D-6E8A-4147-A177-3AD203B41FA5}">
                          <a16:colId xmlns:a16="http://schemas.microsoft.com/office/drawing/2014/main" val="2219897340"/>
                        </a:ext>
                      </a:extLst>
                    </a:gridCol>
                  </a:tblGrid>
                  <a:tr h="3819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787" t="-1587" r="-1203150" b="-11650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f(x)</a:t>
                          </a:r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2410" t="-1587" r="-462651" b="-11650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534821" t="-1587" r="-843750" b="-11650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f(x)</a:t>
                          </a:r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28063" t="-1587" r="-226482" b="-11650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47788" t="-1587" r="-317699" b="-11650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f(x)</a:t>
                          </a:r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606838" t="-1587" r="-855" b="-11650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8862933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0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0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1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1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1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3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2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5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89708552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0.1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0.01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1.21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4.41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5.1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20321696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0.5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0.25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2.25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6.25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5.5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801965629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0.9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0.81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3.61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8.41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5.9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635380532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0.99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0.9801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3.9601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8.9401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5.99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835278973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0.999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0.998001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1.999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1.999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3.996001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3.999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2.999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8.994001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5.999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999540844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1</a:t>
                          </a:r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1</a:t>
                          </a:r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2</a:t>
                          </a:r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2</a:t>
                          </a:r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4</a:t>
                          </a:r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4</a:t>
                          </a:r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3</a:t>
                          </a:r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9</a:t>
                          </a:r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6</a:t>
                          </a:r>
                          <a:endParaRPr lang="en-IN" sz="1200" b="1" i="0" u="none" strike="noStrike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585740857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1.002001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4.004001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4.001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9.006001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6.001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174155185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1.0201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4.0401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4.01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9.0601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6.01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54221659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1.21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4.41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4.1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9.61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6.1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92091528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2.25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6.25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4.5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12.25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6.5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65265852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3.61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2.9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8.41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4.9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3.9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15.21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u="none" strike="noStrike">
                              <a:effectLst/>
                            </a:rPr>
                            <a:t>6.9</a:t>
                          </a:r>
                          <a:endParaRPr lang="en-IN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7958958"/>
                      </a:ext>
                    </a:extLst>
                  </a:tr>
                  <a:tr h="34229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2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3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3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9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5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4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16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200" b="1" u="none" strike="noStrike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</a:rPr>
                            <a:t>7</a:t>
                          </a:r>
                          <a:endParaRPr lang="en-IN" sz="1200" b="1" i="0" u="none" strike="noStrike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980896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A95ABC-6828-5FD4-8706-28BB6C7F0F81}"/>
                  </a:ext>
                </a:extLst>
              </p:cNvPr>
              <p:cNvSpPr txBox="1"/>
              <p:nvPr/>
            </p:nvSpPr>
            <p:spPr>
              <a:xfrm>
                <a:off x="4669496" y="763173"/>
                <a:ext cx="328089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A95ABC-6828-5FD4-8706-28BB6C7F0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496" y="763173"/>
                <a:ext cx="3280898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503BFC-E3FC-18FC-3D89-7FC2FF84352C}"/>
              </a:ext>
            </a:extLst>
          </p:cNvPr>
          <p:cNvCxnSpPr>
            <a:cxnSpLocks/>
          </p:cNvCxnSpPr>
          <p:nvPr/>
        </p:nvCxnSpPr>
        <p:spPr>
          <a:xfrm flipV="1">
            <a:off x="1399592" y="4198776"/>
            <a:ext cx="0" cy="1996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03CC41-D2F9-8EB8-73AE-C11C6E9178F8}"/>
              </a:ext>
            </a:extLst>
          </p:cNvPr>
          <p:cNvCxnSpPr>
            <a:cxnSpLocks/>
          </p:cNvCxnSpPr>
          <p:nvPr/>
        </p:nvCxnSpPr>
        <p:spPr>
          <a:xfrm>
            <a:off x="1399592" y="2052735"/>
            <a:ext cx="0" cy="2052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0C25A8-015B-F491-7970-4799E7D43410}"/>
                  </a:ext>
                </a:extLst>
              </p:cNvPr>
              <p:cNvSpPr txBox="1"/>
              <p:nvPr/>
            </p:nvSpPr>
            <p:spPr>
              <a:xfrm>
                <a:off x="961053" y="1968759"/>
                <a:ext cx="505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0C25A8-015B-F491-7970-4799E7D43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53" y="1968759"/>
                <a:ext cx="5050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CC7D22-4E4A-F001-2BEC-E1B318693557}"/>
                  </a:ext>
                </a:extLst>
              </p:cNvPr>
              <p:cNvSpPr txBox="1"/>
              <p:nvPr/>
            </p:nvSpPr>
            <p:spPr>
              <a:xfrm>
                <a:off x="894582" y="5975481"/>
                <a:ext cx="505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CC7D22-4E4A-F001-2BEC-E1B318693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82" y="5975481"/>
                <a:ext cx="5050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2801BD-EBC1-F5FA-E1A7-5CE53D13C97D}"/>
                  </a:ext>
                </a:extLst>
              </p:cNvPr>
              <p:cNvSpPr txBox="1"/>
              <p:nvPr/>
            </p:nvSpPr>
            <p:spPr>
              <a:xfrm>
                <a:off x="914043" y="3930130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2801BD-EBC1-F5FA-E1A7-5CE53D13C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43" y="3930130"/>
                <a:ext cx="4660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169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A95ABC-6828-5FD4-8706-28BB6C7F0F81}"/>
                  </a:ext>
                </a:extLst>
              </p:cNvPr>
              <p:cNvSpPr txBox="1"/>
              <p:nvPr/>
            </p:nvSpPr>
            <p:spPr>
              <a:xfrm>
                <a:off x="877539" y="1308003"/>
                <a:ext cx="495052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begChr m:val="|"/>
                          <m:endChr m:val="|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−1      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1        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A95ABC-6828-5FD4-8706-28BB6C7F0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39" y="1308003"/>
                <a:ext cx="4950522" cy="61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A98BE9F-02C3-6440-07E0-6755364D0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145" y="2072822"/>
            <a:ext cx="3016288" cy="2810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AD848D-02E5-4D4E-136E-76E484192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271" y="1902537"/>
            <a:ext cx="3016289" cy="2885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43DB6D-734F-0F28-3EB0-1037D0AD9BCE}"/>
                  </a:ext>
                </a:extLst>
              </p:cNvPr>
              <p:cNvSpPr txBox="1"/>
              <p:nvPr/>
            </p:nvSpPr>
            <p:spPr>
              <a:xfrm>
                <a:off x="7560978" y="1281108"/>
                <a:ext cx="334258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43DB6D-734F-0F28-3EB0-1037D0AD9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978" y="1281108"/>
                <a:ext cx="3342582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C5F4209-C5AD-E94D-2094-44C1926451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8418498"/>
                  </p:ext>
                </p:extLst>
              </p:nvPr>
            </p:nvGraphicFramePr>
            <p:xfrm>
              <a:off x="1123950" y="4883366"/>
              <a:ext cx="4457700" cy="1668336"/>
            </p:xfrm>
            <a:graphic>
              <a:graphicData uri="http://schemas.openxmlformats.org/drawingml/2006/table">
                <a:tbl>
                  <a:tblPr>
                    <a:tableStyleId>{22838BEF-8BB2-4498-84A7-C5851F593DF1}</a:tableStyleId>
                  </a:tblPr>
                  <a:tblGrid>
                    <a:gridCol w="1665689">
                      <a:extLst>
                        <a:ext uri="{9D8B030D-6E8A-4147-A177-3AD203B41FA5}">
                          <a16:colId xmlns:a16="http://schemas.microsoft.com/office/drawing/2014/main" val="3317077442"/>
                        </a:ext>
                      </a:extLst>
                    </a:gridCol>
                    <a:gridCol w="1281787">
                      <a:extLst>
                        <a:ext uri="{9D8B030D-6E8A-4147-A177-3AD203B41FA5}">
                          <a16:colId xmlns:a16="http://schemas.microsoft.com/office/drawing/2014/main" val="106395564"/>
                        </a:ext>
                      </a:extLst>
                    </a:gridCol>
                    <a:gridCol w="1510224">
                      <a:extLst>
                        <a:ext uri="{9D8B030D-6E8A-4147-A177-3AD203B41FA5}">
                          <a16:colId xmlns:a16="http://schemas.microsoft.com/office/drawing/2014/main" val="3805598977"/>
                        </a:ext>
                      </a:extLst>
                    </a:gridCol>
                  </a:tblGrid>
                  <a:tr h="273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oMath>
                            </m:oMathPara>
                          </a14:m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  <m:d>
                                      <m:dPr>
                                        <m:ctrlP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IN" sz="1100" b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d>
                                    <m:r>
                                      <a:rPr lang="en-IN" sz="1100" b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  <m:r>
                                      <a:rPr lang="en-IN" sz="1100" b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IN" sz="1100" b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IN" sz="1100" b="1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  <m:d>
                                      <m:dPr>
                                        <m:ctrlP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IN" sz="1100" b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</m:d>
                                    <m:r>
                                      <a:rPr lang="en-IN" sz="1100" b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  <m:r>
                                      <a:rPr lang="en-IN" sz="1100" b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IN" sz="1100" b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427826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-1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7981913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-1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353354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-1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59025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-1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5421676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-1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1227487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-1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6883990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-1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31677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C5F4209-C5AD-E94D-2094-44C1926451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8418498"/>
                  </p:ext>
                </p:extLst>
              </p:nvPr>
            </p:nvGraphicFramePr>
            <p:xfrm>
              <a:off x="1123950" y="4883366"/>
              <a:ext cx="4457700" cy="1668336"/>
            </p:xfrm>
            <a:graphic>
              <a:graphicData uri="http://schemas.openxmlformats.org/drawingml/2006/table">
                <a:tbl>
                  <a:tblPr>
                    <a:tableStyleId>{22838BEF-8BB2-4498-84A7-C5851F593DF1}</a:tableStyleId>
                  </a:tblPr>
                  <a:tblGrid>
                    <a:gridCol w="1665689">
                      <a:extLst>
                        <a:ext uri="{9D8B030D-6E8A-4147-A177-3AD203B41FA5}">
                          <a16:colId xmlns:a16="http://schemas.microsoft.com/office/drawing/2014/main" val="3317077442"/>
                        </a:ext>
                      </a:extLst>
                    </a:gridCol>
                    <a:gridCol w="1281787">
                      <a:extLst>
                        <a:ext uri="{9D8B030D-6E8A-4147-A177-3AD203B41FA5}">
                          <a16:colId xmlns:a16="http://schemas.microsoft.com/office/drawing/2014/main" val="106395564"/>
                        </a:ext>
                      </a:extLst>
                    </a:gridCol>
                    <a:gridCol w="1510224">
                      <a:extLst>
                        <a:ext uri="{9D8B030D-6E8A-4147-A177-3AD203B41FA5}">
                          <a16:colId xmlns:a16="http://schemas.microsoft.com/office/drawing/2014/main" val="3805598977"/>
                        </a:ext>
                      </a:extLst>
                    </a:gridCol>
                  </a:tblGrid>
                  <a:tr h="3348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6"/>
                          <a:stretch>
                            <a:fillRect l="-365" t="-1818" r="-167883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6"/>
                          <a:stretch>
                            <a:fillRect l="-130952" t="-1818" r="-119048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6"/>
                          <a:stretch>
                            <a:fillRect l="-195565" t="-1818" r="-806" b="-42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27826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-1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7981913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-1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353354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-1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59025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-1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5421676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-1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1227487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-1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6883990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-1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316770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91CF3B9-434C-DEF9-3F16-3CEFCC45B4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2698317"/>
                  </p:ext>
                </p:extLst>
              </p:nvPr>
            </p:nvGraphicFramePr>
            <p:xfrm>
              <a:off x="6949009" y="4883366"/>
              <a:ext cx="4457700" cy="1668336"/>
            </p:xfrm>
            <a:graphic>
              <a:graphicData uri="http://schemas.openxmlformats.org/drawingml/2006/table">
                <a:tbl>
                  <a:tblPr>
                    <a:tableStyleId>{22838BEF-8BB2-4498-84A7-C5851F593DF1}</a:tableStyleId>
                  </a:tblPr>
                  <a:tblGrid>
                    <a:gridCol w="1665689">
                      <a:extLst>
                        <a:ext uri="{9D8B030D-6E8A-4147-A177-3AD203B41FA5}">
                          <a16:colId xmlns:a16="http://schemas.microsoft.com/office/drawing/2014/main" val="3317077442"/>
                        </a:ext>
                      </a:extLst>
                    </a:gridCol>
                    <a:gridCol w="1281787">
                      <a:extLst>
                        <a:ext uri="{9D8B030D-6E8A-4147-A177-3AD203B41FA5}">
                          <a16:colId xmlns:a16="http://schemas.microsoft.com/office/drawing/2014/main" val="106395564"/>
                        </a:ext>
                      </a:extLst>
                    </a:gridCol>
                    <a:gridCol w="1510224">
                      <a:extLst>
                        <a:ext uri="{9D8B030D-6E8A-4147-A177-3AD203B41FA5}">
                          <a16:colId xmlns:a16="http://schemas.microsoft.com/office/drawing/2014/main" val="3805598977"/>
                        </a:ext>
                      </a:extLst>
                    </a:gridCol>
                  </a:tblGrid>
                  <a:tr h="273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oMath>
                            </m:oMathPara>
                          </a14:m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  <m:d>
                                      <m:dPr>
                                        <m:ctrlP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IN" sz="1100" b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d>
                                    <m:r>
                                      <a:rPr lang="en-IN" sz="1100" b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  <m:r>
                                      <a:rPr lang="en-IN" sz="1100" b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IN" sz="1100" b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IN" sz="1100" b="1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  <m:d>
                                      <m:dPr>
                                        <m:ctrlP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IN" sz="1100" b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IN" sz="11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</m:d>
                                    <m:r>
                                      <a:rPr lang="en-IN" sz="1100" b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  <m:r>
                                      <a:rPr lang="en-IN" sz="1100" b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IN" sz="1100" b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IN" sz="11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427826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7981913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353354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59025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5421676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1227487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6883990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31677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91CF3B9-434C-DEF9-3F16-3CEFCC45B4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2698317"/>
                  </p:ext>
                </p:extLst>
              </p:nvPr>
            </p:nvGraphicFramePr>
            <p:xfrm>
              <a:off x="6949009" y="4883366"/>
              <a:ext cx="4457700" cy="1668336"/>
            </p:xfrm>
            <a:graphic>
              <a:graphicData uri="http://schemas.openxmlformats.org/drawingml/2006/table">
                <a:tbl>
                  <a:tblPr>
                    <a:tableStyleId>{22838BEF-8BB2-4498-84A7-C5851F593DF1}</a:tableStyleId>
                  </a:tblPr>
                  <a:tblGrid>
                    <a:gridCol w="1665689">
                      <a:extLst>
                        <a:ext uri="{9D8B030D-6E8A-4147-A177-3AD203B41FA5}">
                          <a16:colId xmlns:a16="http://schemas.microsoft.com/office/drawing/2014/main" val="3317077442"/>
                        </a:ext>
                      </a:extLst>
                    </a:gridCol>
                    <a:gridCol w="1281787">
                      <a:extLst>
                        <a:ext uri="{9D8B030D-6E8A-4147-A177-3AD203B41FA5}">
                          <a16:colId xmlns:a16="http://schemas.microsoft.com/office/drawing/2014/main" val="106395564"/>
                        </a:ext>
                      </a:extLst>
                    </a:gridCol>
                    <a:gridCol w="1510224">
                      <a:extLst>
                        <a:ext uri="{9D8B030D-6E8A-4147-A177-3AD203B41FA5}">
                          <a16:colId xmlns:a16="http://schemas.microsoft.com/office/drawing/2014/main" val="3805598977"/>
                        </a:ext>
                      </a:extLst>
                    </a:gridCol>
                  </a:tblGrid>
                  <a:tr h="3348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7"/>
                          <a:stretch>
                            <a:fillRect l="-365" t="-1818" r="-168248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7"/>
                          <a:stretch>
                            <a:fillRect l="-130332" t="-1818" r="-118483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7"/>
                          <a:stretch>
                            <a:fillRect l="-195968" t="-1818" r="-806" b="-42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27826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7981913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353354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59025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5421676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1227487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6883990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IN" sz="1100" u="none" strike="noStrike">
                              <a:effectLst/>
                            </a:rPr>
                            <a:t>0.000001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316770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65FA33B7-E1EB-FF14-A0A1-60D5F672A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36" y="755801"/>
            <a:ext cx="9780295" cy="318366"/>
          </a:xfrm>
        </p:spPr>
        <p:txBody>
          <a:bodyPr>
            <a:normAutofit fontScale="90000"/>
          </a:bodyPr>
          <a:lstStyle/>
          <a:p>
            <a:r>
              <a:rPr lang="en-IN"/>
              <a:t>Why derivative exsist and not exsist ?</a:t>
            </a:r>
          </a:p>
        </p:txBody>
      </p:sp>
    </p:spTree>
    <p:extLst>
      <p:ext uri="{BB962C8B-B14F-4D97-AF65-F5344CB8AC3E}">
        <p14:creationId xmlns:p14="http://schemas.microsoft.com/office/powerpoint/2010/main" val="2440971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36F8-D324-F2C7-FB4F-74D5B7E7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38245"/>
            <a:ext cx="10058400" cy="1369074"/>
          </a:xfrm>
        </p:spPr>
        <p:txBody>
          <a:bodyPr>
            <a:normAutofit/>
          </a:bodyPr>
          <a:lstStyle/>
          <a:p>
            <a:r>
              <a:rPr lang="en-US" altLang="en-US" sz="3600"/>
              <a:t>Function of Several Real Variables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C47E34-906A-3841-6B70-46E16A95FF22}"/>
                  </a:ext>
                </a:extLst>
              </p:cNvPr>
              <p:cNvSpPr txBox="1"/>
              <p:nvPr/>
            </p:nvSpPr>
            <p:spPr>
              <a:xfrm>
                <a:off x="838201" y="1589323"/>
                <a:ext cx="6346370" cy="2214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0" i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A </a:t>
                </a:r>
                <a:r>
                  <a:rPr lang="en-US" b="1" i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real-valued function of </a:t>
                </a:r>
                <a:r>
                  <a:rPr lang="en-US" b="1" i="1">
                    <a:solidFill>
                      <a:srgbClr val="202122"/>
                    </a:solidFill>
                    <a:effectLst/>
                    <a:latin typeface="Nimbus Roman No9 L"/>
                  </a:rPr>
                  <a:t>n</a:t>
                </a:r>
                <a:r>
                  <a:rPr lang="en-US" b="1" i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 real variables</a:t>
                </a:r>
                <a:r>
                  <a:rPr lang="en-US" b="0" i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 is a </a:t>
                </a:r>
                <a:r>
                  <a:rPr lang="en-US" b="0" i="0" u="none" strike="noStrike">
                    <a:solidFill>
                      <a:srgbClr val="3366CC"/>
                    </a:solidFill>
                    <a:effectLst/>
                    <a:latin typeface="Arial" panose="020B0604020202020204" pitchFamily="34" charset="0"/>
                    <a:hlinkClick r:id="rId2" tooltip="Function (mathematics)"/>
                  </a:rPr>
                  <a:t>function</a:t>
                </a:r>
                <a:r>
                  <a:rPr lang="en-US" b="0" i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 that takes as input </a:t>
                </a:r>
                <a:r>
                  <a:rPr lang="en-US" b="0" i="1">
                    <a:solidFill>
                      <a:srgbClr val="202122"/>
                    </a:solidFill>
                    <a:effectLst/>
                    <a:latin typeface="Nimbus Roman No9 L"/>
                  </a:rPr>
                  <a:t>n</a:t>
                </a:r>
                <a:r>
                  <a:rPr lang="en-US" b="0" i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 </a:t>
                </a:r>
                <a:r>
                  <a:rPr lang="en-US" b="0" i="0" u="none" strike="noStrike">
                    <a:solidFill>
                      <a:srgbClr val="3366CC"/>
                    </a:solidFill>
                    <a:effectLst/>
                    <a:latin typeface="Arial" panose="020B0604020202020204" pitchFamily="34" charset="0"/>
                    <a:hlinkClick r:id="rId3" tooltip="Real number"/>
                  </a:rPr>
                  <a:t>real numbers</a:t>
                </a:r>
                <a:r>
                  <a:rPr lang="en-US" b="0" i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, commonly represented by the  </a:t>
                </a:r>
                <a:r>
                  <a:rPr lang="en-US" b="0" i="0" u="none" strike="noStrike">
                    <a:solidFill>
                      <a:srgbClr val="3366CC"/>
                    </a:solidFill>
                    <a:effectLst/>
                    <a:latin typeface="Arial" panose="020B0604020202020204" pitchFamily="34" charset="0"/>
                    <a:hlinkClick r:id="rId4" tooltip="Variable (mathematics)"/>
                  </a:rPr>
                  <a:t>variables</a:t>
                </a:r>
                <a:r>
                  <a:rPr lang="en-US" b="0" i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-2500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-2500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b="0" i="1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𝑥𝑛</m:t>
                    </m:r>
                    <m:r>
                      <a:rPr lang="en-IN" b="0" i="1" baseline="-2500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 for producing another real number, the </a:t>
                </a:r>
                <a:r>
                  <a:rPr lang="en-US" b="0" i="1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value</a:t>
                </a:r>
                <a:r>
                  <a:rPr lang="en-US" b="0" i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 of the function, commonly denoted 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-2500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-2500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b="0" i="1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𝑥𝑛</m:t>
                    </m:r>
                    <m:r>
                      <a:rPr lang="en-US" b="0" i="1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C47E34-906A-3841-6B70-46E16A95F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89323"/>
                <a:ext cx="6346370" cy="2214068"/>
              </a:xfrm>
              <a:prstGeom prst="rect">
                <a:avLst/>
              </a:prstGeom>
              <a:blipFill>
                <a:blip r:embed="rId5"/>
                <a:stretch>
                  <a:fillRect l="-865" r="-576" b="-33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4A50FE-645F-5622-9486-7BD06A846925}"/>
                  </a:ext>
                </a:extLst>
              </p:cNvPr>
              <p:cNvSpPr txBox="1"/>
              <p:nvPr/>
            </p:nvSpPr>
            <p:spPr>
              <a:xfrm>
                <a:off x="1021702" y="4231433"/>
                <a:ext cx="13710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4A50FE-645F-5622-9486-7BD06A846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02" y="4231433"/>
                <a:ext cx="1371016" cy="276999"/>
              </a:xfrm>
              <a:prstGeom prst="rect">
                <a:avLst/>
              </a:prstGeom>
              <a:blipFill>
                <a:blip r:embed="rId6"/>
                <a:stretch>
                  <a:fillRect l="-3111" t="-2174" r="-5333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E6BA6E-5BB1-74F7-2100-A8DAE727DAC3}"/>
                  </a:ext>
                </a:extLst>
              </p:cNvPr>
              <p:cNvSpPr txBox="1"/>
              <p:nvPr/>
            </p:nvSpPr>
            <p:spPr>
              <a:xfrm>
                <a:off x="1021702" y="4797974"/>
                <a:ext cx="1730858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b="0"/>
              </a:p>
              <a:p>
                <a:r>
                  <a:rPr lang="en-IN"/>
                  <a:t>.</a:t>
                </a:r>
              </a:p>
              <a:p>
                <a:r>
                  <a:rPr lang="en-IN"/>
                  <a:t>.</a:t>
                </a:r>
              </a:p>
              <a:p>
                <a:r>
                  <a:rPr lang="en-IN"/>
                  <a:t>.</a:t>
                </a:r>
              </a:p>
              <a:p>
                <a:endParaRPr lang="en-IN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E6BA6E-5BB1-74F7-2100-A8DAE727D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02" y="4797974"/>
                <a:ext cx="1730858" cy="1384995"/>
              </a:xfrm>
              <a:prstGeom prst="rect">
                <a:avLst/>
              </a:prstGeom>
              <a:blipFill>
                <a:blip r:embed="rId7"/>
                <a:stretch>
                  <a:fillRect l="-8451" t="-4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922B80-6240-3A35-E8BF-BAA1396C14A3}"/>
                  </a:ext>
                </a:extLst>
              </p:cNvPr>
              <p:cNvSpPr txBox="1"/>
              <p:nvPr/>
            </p:nvSpPr>
            <p:spPr>
              <a:xfrm>
                <a:off x="1021702" y="5931056"/>
                <a:ext cx="25061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 ……,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922B80-6240-3A35-E8BF-BAA1396C1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02" y="5931056"/>
                <a:ext cx="2506134" cy="276999"/>
              </a:xfrm>
              <a:prstGeom prst="rect">
                <a:avLst/>
              </a:prstGeom>
              <a:blipFill>
                <a:blip r:embed="rId8"/>
                <a:stretch>
                  <a:fillRect l="-1946" t="-2222" r="-3163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9" name="Picture 5" descr="Domains as Regions in the xy-plane">
            <a:extLst>
              <a:ext uri="{FF2B5EF4-FFF2-40B4-BE49-F238E27FC236}">
                <a16:creationId xmlns:a16="http://schemas.microsoft.com/office/drawing/2014/main" id="{6B7E05E8-5897-0314-6F8D-3044FB9B2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220" y="4008910"/>
            <a:ext cx="3429881" cy="174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Introduction To Functions Of Two Variables | allobricole.ma">
            <a:extLst>
              <a:ext uri="{FF2B5EF4-FFF2-40B4-BE49-F238E27FC236}">
                <a16:creationId xmlns:a16="http://schemas.microsoft.com/office/drawing/2014/main" id="{F78B5EA8-B69E-57AF-E118-A3490FC73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761" y="1563077"/>
            <a:ext cx="3347911" cy="518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021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36F8-D324-F2C7-FB4F-74D5B7E7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82" y="555637"/>
            <a:ext cx="10058400" cy="1369074"/>
          </a:xfrm>
        </p:spPr>
        <p:txBody>
          <a:bodyPr/>
          <a:lstStyle/>
          <a:p>
            <a:r>
              <a:rPr lang="en-US" altLang="en-US"/>
              <a:t>Partial Derivatives</a:t>
            </a:r>
            <a:endParaRPr lang="en-IN" dirty="0"/>
          </a:p>
        </p:txBody>
      </p:sp>
      <p:pic>
        <p:nvPicPr>
          <p:cNvPr id="7172" name="Picture 4" descr="Partial Derivative (Fully Explained w/ Step-by-Step Examples!)">
            <a:extLst>
              <a:ext uri="{FF2B5EF4-FFF2-40B4-BE49-F238E27FC236}">
                <a16:creationId xmlns:a16="http://schemas.microsoft.com/office/drawing/2014/main" id="{F30CC4AF-6188-0449-8BA1-5E545A341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0" t="14830" r="6875" b="9795"/>
          <a:stretch/>
        </p:blipFill>
        <p:spPr bwMode="auto">
          <a:xfrm>
            <a:off x="3141738" y="4057961"/>
            <a:ext cx="3168265" cy="341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608FE6-06B7-3846-62AD-CEB8E132F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8" y="2582330"/>
            <a:ext cx="4782782" cy="1475631"/>
          </a:xfrm>
          <a:prstGeom prst="rect">
            <a:avLst/>
          </a:prstGeom>
        </p:spPr>
      </p:pic>
      <p:pic>
        <p:nvPicPr>
          <p:cNvPr id="5" name="Picture 4" descr="Partial Derivative (Fully Explained w/ Step-by-Step Examples!)">
            <a:extLst>
              <a:ext uri="{FF2B5EF4-FFF2-40B4-BE49-F238E27FC236}">
                <a16:creationId xmlns:a16="http://schemas.microsoft.com/office/drawing/2014/main" id="{FD0AE962-1C48-1B21-E4DB-6261C4EAF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0" t="14830" r="47900" b="9795"/>
          <a:stretch/>
        </p:blipFill>
        <p:spPr bwMode="auto">
          <a:xfrm>
            <a:off x="5727378" y="1453176"/>
            <a:ext cx="3028433" cy="290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67CE0A-A452-A6F7-C18E-0FEB48E0A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54" y="1690688"/>
            <a:ext cx="4874271" cy="1041710"/>
          </a:xfrm>
          <a:prstGeom prst="rect">
            <a:avLst/>
          </a:prstGeom>
        </p:spPr>
      </p:pic>
      <p:pic>
        <p:nvPicPr>
          <p:cNvPr id="7180" name="Picture 12" descr="Second Partial Derivative Notation">
            <a:extLst>
              <a:ext uri="{FF2B5EF4-FFF2-40B4-BE49-F238E27FC236}">
                <a16:creationId xmlns:a16="http://schemas.microsoft.com/office/drawing/2014/main" id="{B1A35E03-083E-C007-2B47-F79DFA834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9"/>
          <a:stretch/>
        </p:blipFill>
        <p:spPr bwMode="auto">
          <a:xfrm>
            <a:off x="8464076" y="1623792"/>
            <a:ext cx="3727924" cy="276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0F516C3A-218D-DF03-957B-05B2AB649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443" y="4362061"/>
            <a:ext cx="3168266" cy="237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821335-6FCB-A525-F62B-E0A2AC48BB05}"/>
                  </a:ext>
                </a:extLst>
              </p:cNvPr>
              <p:cNvSpPr txBox="1"/>
              <p:nvPr/>
            </p:nvSpPr>
            <p:spPr>
              <a:xfrm>
                <a:off x="359123" y="4237448"/>
                <a:ext cx="3033640" cy="188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b="0"/>
              </a:p>
              <a:p>
                <a:endParaRPr lang="en-I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IN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I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I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I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I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I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N" b="0">
                  <a:solidFill>
                    <a:srgbClr val="00B0F0"/>
                  </a:solidFill>
                </a:endParaRPr>
              </a:p>
              <a:p>
                <a:endParaRPr lang="en-I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I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821335-6FCB-A525-F62B-E0A2AC48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23" y="4237448"/>
                <a:ext cx="3033640" cy="1884362"/>
              </a:xfrm>
              <a:prstGeom prst="rect">
                <a:avLst/>
              </a:prstGeom>
              <a:blipFill>
                <a:blip r:embed="rId7"/>
                <a:stretch>
                  <a:fillRect t="-6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6784E7-61B4-6BD2-B21F-8D23DC8AFC4B}"/>
                  </a:ext>
                </a:extLst>
              </p:cNvPr>
              <p:cNvSpPr txBox="1"/>
              <p:nvPr/>
            </p:nvSpPr>
            <p:spPr>
              <a:xfrm>
                <a:off x="9759709" y="4741623"/>
                <a:ext cx="1859513" cy="438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IN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IN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IN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6784E7-61B4-6BD2-B21F-8D23DC8AF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709" y="4741623"/>
                <a:ext cx="1859513" cy="438197"/>
              </a:xfrm>
              <a:prstGeom prst="rect">
                <a:avLst/>
              </a:prstGeom>
              <a:blipFill>
                <a:blip r:embed="rId8"/>
                <a:stretch>
                  <a:fillRect l="-3279" t="-4167" r="-2623" b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0B2FA6E-EC9F-92E4-35BA-E10AD7E4A1BB}"/>
                  </a:ext>
                </a:extLst>
              </p:cNvPr>
              <p:cNvSpPr txBox="1"/>
              <p:nvPr/>
            </p:nvSpPr>
            <p:spPr>
              <a:xfrm>
                <a:off x="9759709" y="5559191"/>
                <a:ext cx="1859513" cy="438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IN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N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IN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0B2FA6E-EC9F-92E4-35BA-E10AD7E4A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709" y="5559191"/>
                <a:ext cx="1859513" cy="438197"/>
              </a:xfrm>
              <a:prstGeom prst="rect">
                <a:avLst/>
              </a:prstGeom>
              <a:blipFill>
                <a:blip r:embed="rId9"/>
                <a:stretch>
                  <a:fillRect l="-3279" t="-4167" r="-2623" b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293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36F8-D324-F2C7-FB4F-74D5B7E7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82" y="555637"/>
            <a:ext cx="10058400" cy="1369074"/>
          </a:xfrm>
        </p:spPr>
        <p:txBody>
          <a:bodyPr/>
          <a:lstStyle/>
          <a:p>
            <a:r>
              <a:rPr lang="en-US" altLang="en-US"/>
              <a:t>Partial Derivatives ! Why ?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742F32-64C7-2FAF-E401-29CDBF3A16B4}"/>
              </a:ext>
            </a:extLst>
          </p:cNvPr>
          <p:cNvSpPr txBox="1"/>
          <p:nvPr/>
        </p:nvSpPr>
        <p:spPr>
          <a:xfrm>
            <a:off x="642983" y="2224510"/>
            <a:ext cx="55939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>
                <a:effectLst/>
                <a:latin typeface="Google Sans"/>
              </a:rPr>
              <a:t>Isolating Independent Effects: </a:t>
            </a:r>
            <a:r>
              <a:rPr lang="en-US" b="0" i="0">
                <a:effectLst/>
                <a:latin typeface="Google Sans"/>
              </a:rPr>
              <a:t>When a function depends on multiple variables, partial </a:t>
            </a:r>
            <a:r>
              <a:rPr lang="en-US" b="0" i="0">
                <a:solidFill>
                  <a:schemeClr val="accent5">
                    <a:lumMod val="75000"/>
                  </a:schemeClr>
                </a:solidFill>
                <a:effectLst/>
                <a:latin typeface="Google Sans"/>
              </a:rPr>
              <a:t>derivatives allow us to isolate the effect of changing one variable </a:t>
            </a:r>
            <a:r>
              <a:rPr lang="en-US" b="0" i="0">
                <a:effectLst/>
                <a:latin typeface="Google Sans"/>
              </a:rPr>
              <a:t>while holding the others constant. This is crucial for understanding </a:t>
            </a:r>
            <a:r>
              <a:rPr lang="en-US" b="0" i="0">
                <a:solidFill>
                  <a:srgbClr val="00B0F0"/>
                </a:solidFill>
                <a:effectLst/>
                <a:latin typeface="Google Sans"/>
              </a:rPr>
              <a:t>how different factors interact and contribute to the overall behavior of the function</a:t>
            </a:r>
            <a:endParaRPr lang="en-IN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95726E-091A-D67A-6550-1FA1593A0C9B}"/>
              </a:ext>
            </a:extLst>
          </p:cNvPr>
          <p:cNvSpPr txBox="1"/>
          <p:nvPr/>
        </p:nvSpPr>
        <p:spPr>
          <a:xfrm>
            <a:off x="642982" y="4432872"/>
            <a:ext cx="58095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>
                <a:effectLst/>
                <a:latin typeface="Google Sans"/>
              </a:rPr>
              <a:t>Local Sensitivity Analysis: </a:t>
            </a:r>
            <a:r>
              <a:rPr lang="en-US" b="0" i="0">
                <a:effectLst/>
                <a:latin typeface="Google Sans"/>
              </a:rPr>
              <a:t>Partial derivatives </a:t>
            </a:r>
            <a:r>
              <a:rPr lang="en-US" b="0" i="0">
                <a:solidFill>
                  <a:srgbClr val="FF0000"/>
                </a:solidFill>
                <a:effectLst/>
                <a:latin typeface="Google Sans"/>
              </a:rPr>
              <a:t>measure the instantaneous rate of change of a function with respect to each variable</a:t>
            </a:r>
            <a:r>
              <a:rPr lang="en-US" b="0" i="0">
                <a:effectLst/>
                <a:latin typeface="Google Sans"/>
              </a:rPr>
              <a:t> at a specific point. This provides insights into </a:t>
            </a:r>
            <a:r>
              <a:rPr lang="en-US" b="0" i="0">
                <a:solidFill>
                  <a:srgbClr val="00B0F0"/>
                </a:solidFill>
                <a:effectLst/>
                <a:latin typeface="Google Sans"/>
              </a:rPr>
              <a:t>how sensitive the function is to small changes in each variable locally</a:t>
            </a:r>
            <a:r>
              <a:rPr lang="en-US" b="0" i="0">
                <a:effectLst/>
                <a:latin typeface="Google Sans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DC15AD-A81E-9A90-9FD2-BF2ABC47E74D}"/>
                  </a:ext>
                </a:extLst>
              </p:cNvPr>
              <p:cNvSpPr txBox="1"/>
              <p:nvPr/>
            </p:nvSpPr>
            <p:spPr>
              <a:xfrm>
                <a:off x="6452558" y="1924711"/>
                <a:ext cx="2324162" cy="140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0"/>
                  <a:t> </a:t>
                </a:r>
              </a:p>
              <a:p>
                <a:endParaRPr lang="en-I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N" b="0"/>
              </a:p>
              <a:p>
                <a:endParaRPr lang="en-IN" b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DC15AD-A81E-9A90-9FD2-BF2ABC47E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558" y="1924711"/>
                <a:ext cx="2324162" cy="1405000"/>
              </a:xfrm>
              <a:prstGeom prst="rect">
                <a:avLst/>
              </a:prstGeom>
              <a:blipFill>
                <a:blip r:embed="rId2"/>
                <a:stretch>
                  <a:fillRect l="-26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F9956D7-29F9-788D-F055-E307AF96CA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7781975"/>
                  </p:ext>
                </p:extLst>
              </p:nvPr>
            </p:nvGraphicFramePr>
            <p:xfrm>
              <a:off x="9121776" y="2303402"/>
              <a:ext cx="2867641" cy="2725457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09663">
                      <a:extLst>
                        <a:ext uri="{9D8B030D-6E8A-4147-A177-3AD203B41FA5}">
                          <a16:colId xmlns:a16="http://schemas.microsoft.com/office/drawing/2014/main" val="3352143630"/>
                        </a:ext>
                      </a:extLst>
                    </a:gridCol>
                    <a:gridCol w="409663">
                      <a:extLst>
                        <a:ext uri="{9D8B030D-6E8A-4147-A177-3AD203B41FA5}">
                          <a16:colId xmlns:a16="http://schemas.microsoft.com/office/drawing/2014/main" val="14745245"/>
                        </a:ext>
                      </a:extLst>
                    </a:gridCol>
                    <a:gridCol w="409663">
                      <a:extLst>
                        <a:ext uri="{9D8B030D-6E8A-4147-A177-3AD203B41FA5}">
                          <a16:colId xmlns:a16="http://schemas.microsoft.com/office/drawing/2014/main" val="3404132931"/>
                        </a:ext>
                      </a:extLst>
                    </a:gridCol>
                    <a:gridCol w="409663">
                      <a:extLst>
                        <a:ext uri="{9D8B030D-6E8A-4147-A177-3AD203B41FA5}">
                          <a16:colId xmlns:a16="http://schemas.microsoft.com/office/drawing/2014/main" val="248322151"/>
                        </a:ext>
                      </a:extLst>
                    </a:gridCol>
                    <a:gridCol w="409663">
                      <a:extLst>
                        <a:ext uri="{9D8B030D-6E8A-4147-A177-3AD203B41FA5}">
                          <a16:colId xmlns:a16="http://schemas.microsoft.com/office/drawing/2014/main" val="3093161833"/>
                        </a:ext>
                      </a:extLst>
                    </a:gridCol>
                    <a:gridCol w="409663">
                      <a:extLst>
                        <a:ext uri="{9D8B030D-6E8A-4147-A177-3AD203B41FA5}">
                          <a16:colId xmlns:a16="http://schemas.microsoft.com/office/drawing/2014/main" val="3069975138"/>
                        </a:ext>
                      </a:extLst>
                    </a:gridCol>
                    <a:gridCol w="409663">
                      <a:extLst>
                        <a:ext uri="{9D8B030D-6E8A-4147-A177-3AD203B41FA5}">
                          <a16:colId xmlns:a16="http://schemas.microsoft.com/office/drawing/2014/main" val="3274613961"/>
                        </a:ext>
                      </a:extLst>
                    </a:gridCol>
                  </a:tblGrid>
                  <a:tr h="376815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smtClean="0">
                                    <a:latin typeface="Cambria Math" panose="02040503050406030204" pitchFamily="18" charset="0"/>
                                  </a:rPr>
                                  <m:t>𝐟</m:t>
                                </m:r>
                              </m:oMath>
                            </m:oMathPara>
                          </a14:m>
                          <a:endParaRPr lang="en-IN" sz="1200" b="1"/>
                        </a:p>
                      </a:txBody>
                      <a:tcPr anchor="ctr"/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200" b="1"/>
                        </a:p>
                      </a:txBody>
                      <a:tcPr anchor="ctr"/>
                    </a:tc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y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N" sz="120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N" sz="120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N" sz="120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N" sz="12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85456006"/>
                      </a:ext>
                    </a:extLst>
                  </a:tr>
                  <a:tr h="376815">
                    <a:tc gridSpan="2"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200" b="1"/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2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/>
                            <a:t>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5171963"/>
                      </a:ext>
                    </a:extLst>
                  </a:tr>
                  <a:tr h="464567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/>
                            <a:t>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6405575"/>
                      </a:ext>
                    </a:extLst>
                  </a:tr>
                  <a:tr h="376815">
                    <a:tc vMerge="1">
                      <a:txBody>
                        <a:bodyPr/>
                        <a:lstStyle/>
                        <a:p>
                          <a:pPr algn="ctr"/>
                          <a:endParaRPr lang="en-IN" sz="12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356001"/>
                      </a:ext>
                    </a:extLst>
                  </a:tr>
                  <a:tr h="376815">
                    <a:tc vMerge="1">
                      <a:txBody>
                        <a:bodyPr/>
                        <a:lstStyle/>
                        <a:p>
                          <a:pPr algn="ctr"/>
                          <a:endParaRPr lang="en-IN" sz="12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7340890"/>
                      </a:ext>
                    </a:extLst>
                  </a:tr>
                  <a:tr h="376815">
                    <a:tc vMerge="1">
                      <a:txBody>
                        <a:bodyPr/>
                        <a:lstStyle/>
                        <a:p>
                          <a:pPr algn="ctr"/>
                          <a:endParaRPr lang="en-IN" sz="12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5653734"/>
                      </a:ext>
                    </a:extLst>
                  </a:tr>
                  <a:tr h="376815">
                    <a:tc vMerge="1">
                      <a:txBody>
                        <a:bodyPr/>
                        <a:lstStyle/>
                        <a:p>
                          <a:pPr algn="ctr"/>
                          <a:endParaRPr lang="en-IN" sz="12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50748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F9956D7-29F9-788D-F055-E307AF96CA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7781975"/>
                  </p:ext>
                </p:extLst>
              </p:nvPr>
            </p:nvGraphicFramePr>
            <p:xfrm>
              <a:off x="9121776" y="2303402"/>
              <a:ext cx="2867641" cy="2725457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09663">
                      <a:extLst>
                        <a:ext uri="{9D8B030D-6E8A-4147-A177-3AD203B41FA5}">
                          <a16:colId xmlns:a16="http://schemas.microsoft.com/office/drawing/2014/main" val="3352143630"/>
                        </a:ext>
                      </a:extLst>
                    </a:gridCol>
                    <a:gridCol w="409663">
                      <a:extLst>
                        <a:ext uri="{9D8B030D-6E8A-4147-A177-3AD203B41FA5}">
                          <a16:colId xmlns:a16="http://schemas.microsoft.com/office/drawing/2014/main" val="14745245"/>
                        </a:ext>
                      </a:extLst>
                    </a:gridCol>
                    <a:gridCol w="409663">
                      <a:extLst>
                        <a:ext uri="{9D8B030D-6E8A-4147-A177-3AD203B41FA5}">
                          <a16:colId xmlns:a16="http://schemas.microsoft.com/office/drawing/2014/main" val="3404132931"/>
                        </a:ext>
                      </a:extLst>
                    </a:gridCol>
                    <a:gridCol w="409663">
                      <a:extLst>
                        <a:ext uri="{9D8B030D-6E8A-4147-A177-3AD203B41FA5}">
                          <a16:colId xmlns:a16="http://schemas.microsoft.com/office/drawing/2014/main" val="248322151"/>
                        </a:ext>
                      </a:extLst>
                    </a:gridCol>
                    <a:gridCol w="409663">
                      <a:extLst>
                        <a:ext uri="{9D8B030D-6E8A-4147-A177-3AD203B41FA5}">
                          <a16:colId xmlns:a16="http://schemas.microsoft.com/office/drawing/2014/main" val="3093161833"/>
                        </a:ext>
                      </a:extLst>
                    </a:gridCol>
                    <a:gridCol w="409663">
                      <a:extLst>
                        <a:ext uri="{9D8B030D-6E8A-4147-A177-3AD203B41FA5}">
                          <a16:colId xmlns:a16="http://schemas.microsoft.com/office/drawing/2014/main" val="3069975138"/>
                        </a:ext>
                      </a:extLst>
                    </a:gridCol>
                    <a:gridCol w="409663">
                      <a:extLst>
                        <a:ext uri="{9D8B030D-6E8A-4147-A177-3AD203B41FA5}">
                          <a16:colId xmlns:a16="http://schemas.microsoft.com/office/drawing/2014/main" val="3274613961"/>
                        </a:ext>
                      </a:extLst>
                    </a:gridCol>
                  </a:tblGrid>
                  <a:tr h="376815">
                    <a:tc rowSpan="2"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41" t="-806" r="-251111" b="-263710"/>
                          </a:stretch>
                        </a:blip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200" b="1"/>
                        </a:p>
                      </a:txBody>
                      <a:tcPr anchor="ctr"/>
                    </a:tc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y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N" sz="120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N" sz="120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N" sz="120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N" sz="12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85456006"/>
                      </a:ext>
                    </a:extLst>
                  </a:tr>
                  <a:tr h="376815">
                    <a:tc gridSpan="2"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200" b="1"/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2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/>
                            <a:t>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5171963"/>
                      </a:ext>
                    </a:extLst>
                  </a:tr>
                  <a:tr h="464567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/>
                            <a:t>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6405575"/>
                      </a:ext>
                    </a:extLst>
                  </a:tr>
                  <a:tr h="376815">
                    <a:tc vMerge="1">
                      <a:txBody>
                        <a:bodyPr/>
                        <a:lstStyle/>
                        <a:p>
                          <a:pPr algn="ctr"/>
                          <a:endParaRPr lang="en-IN" sz="12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356001"/>
                      </a:ext>
                    </a:extLst>
                  </a:tr>
                  <a:tr h="376815">
                    <a:tc vMerge="1">
                      <a:txBody>
                        <a:bodyPr/>
                        <a:lstStyle/>
                        <a:p>
                          <a:pPr algn="ctr"/>
                          <a:endParaRPr lang="en-IN" sz="12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7340890"/>
                      </a:ext>
                    </a:extLst>
                  </a:tr>
                  <a:tr h="376815">
                    <a:tc vMerge="1">
                      <a:txBody>
                        <a:bodyPr/>
                        <a:lstStyle/>
                        <a:p>
                          <a:pPr algn="ctr"/>
                          <a:endParaRPr lang="en-IN" sz="12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5653734"/>
                      </a:ext>
                    </a:extLst>
                  </a:tr>
                  <a:tr h="376815">
                    <a:tc vMerge="1">
                      <a:txBody>
                        <a:bodyPr/>
                        <a:lstStyle/>
                        <a:p>
                          <a:pPr algn="ctr"/>
                          <a:endParaRPr lang="en-IN" sz="12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17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/>
                            <a:t>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50748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C115D3-D81A-A35A-95BE-F93371913453}"/>
                  </a:ext>
                </a:extLst>
              </p:cNvPr>
              <p:cNvSpPr txBox="1"/>
              <p:nvPr/>
            </p:nvSpPr>
            <p:spPr>
              <a:xfrm>
                <a:off x="6344728" y="3301415"/>
                <a:ext cx="2669218" cy="27947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1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e>
                      </m:d>
                      <m:r>
                        <a:rPr lang="en-IN" sz="1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IN" sz="16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1600" b="0" i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IN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1600" b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endParaRPr lang="en-IN" sz="160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=18−2=16</m:t>
                      </m:r>
                    </m:oMath>
                  </m:oMathPara>
                </a14:m>
                <a:endParaRPr lang="en-IN" sz="1600" b="0"/>
              </a:p>
              <a:p>
                <a:pPr algn="ctr"/>
                <a:endParaRPr lang="en-IN" sz="160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=2   </m:t>
                      </m:r>
                      <m:r>
                        <m:rPr>
                          <m:sty m:val="p"/>
                        </m:rPr>
                        <a:rPr lang="en-IN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IN" sz="1600" b="0"/>
              </a:p>
              <a:p>
                <a:pPr algn="ctr"/>
                <a:endParaRPr lang="en-IN" sz="160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 . 2 +</m:t>
                      </m:r>
                      <m:r>
                        <m:rPr>
                          <m:sty m:val="p"/>
                        </m:rPr>
                        <a:rPr lang="en-IN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IN" sz="1600" b="0" i="0" smtClean="0">
                          <a:latin typeface="Cambria Math" panose="02040503050406030204" pitchFamily="18" charset="0"/>
                        </a:rPr>
                        <m:t>3=16</m:t>
                      </m:r>
                    </m:oMath>
                  </m:oMathPara>
                </a14:m>
                <a:endParaRPr lang="en-IN" sz="1600" b="0"/>
              </a:p>
              <a:p>
                <a:pPr algn="ctr"/>
                <a:endParaRPr lang="en-IN" sz="1600" b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16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f>
                        <m:fPr>
                          <m:ctrlPr>
                            <a:rPr lang="en-IN" sz="16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IN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IN" sz="1600" b="0"/>
              </a:p>
              <a:p>
                <a:endParaRPr lang="en-IN" sz="16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C115D3-D81A-A35A-95BE-F93371913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728" y="3301415"/>
                <a:ext cx="2669218" cy="2794739"/>
              </a:xfrm>
              <a:prstGeom prst="rect">
                <a:avLst/>
              </a:prstGeom>
              <a:blipFill>
                <a:blip r:embed="rId4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E7066B94-6455-D4CC-5DA5-7B913E058330}"/>
              </a:ext>
            </a:extLst>
          </p:cNvPr>
          <p:cNvSpPr/>
          <p:nvPr/>
        </p:nvSpPr>
        <p:spPr>
          <a:xfrm>
            <a:off x="9975273" y="3547102"/>
            <a:ext cx="324000" cy="311943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42367C1-49C5-9793-33AC-CA8C147805B4}"/>
              </a:ext>
            </a:extLst>
          </p:cNvPr>
          <p:cNvSpPr/>
          <p:nvPr/>
        </p:nvSpPr>
        <p:spPr>
          <a:xfrm>
            <a:off x="11637709" y="4304608"/>
            <a:ext cx="324000" cy="311943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30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7D68-77F1-7F4E-D81D-DBEA613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74" y="280937"/>
            <a:ext cx="10058400" cy="1369074"/>
          </a:xfrm>
        </p:spPr>
        <p:txBody>
          <a:bodyPr>
            <a:normAutofit/>
          </a:bodyPr>
          <a:lstStyle/>
          <a:p>
            <a:r>
              <a:rPr lang="en-IN"/>
              <a:t>Derivatives and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FAC0DC-BF5F-8FF8-FAE5-04EEFFA795BE}"/>
                  </a:ext>
                </a:extLst>
              </p:cNvPr>
              <p:cNvSpPr txBox="1"/>
              <p:nvPr/>
            </p:nvSpPr>
            <p:spPr>
              <a:xfrm>
                <a:off x="4669119" y="1094686"/>
                <a:ext cx="7605304" cy="3221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60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𝒕𝒂𝒏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𝐭𝐚𝐧</m:t>
                        </m:r>
                      </m:fName>
                      <m:e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sub>
                        </m:sSub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r>
                  <a:rPr lang="en-US" sz="1600"/>
                  <a:t>we know,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60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sz="16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𝒂𝒕</m:t>
                    </m:r>
                    <m:r>
                      <a:rPr lang="en-US" sz="16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6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𝒕𝒂𝒏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1">
                    <a:solidFill>
                      <a:schemeClr val="accent1">
                        <a:lumMod val="75000"/>
                      </a:schemeClr>
                    </a:solidFill>
                  </a:rPr>
                  <a:t> 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sz="16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𝒂𝒕</m:t>
                    </m:r>
                    <m:r>
                      <a:rPr lang="en-US" sz="16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sz="16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𝒕𝒂𝒏</m:t>
                    </m:r>
                    <m:sSub>
                      <m:sSubPr>
                        <m:ctrlPr>
                          <a:rPr lang="en-US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1"/>
              </a:p>
              <a:p>
                <a:endParaRPr lang="en-US" b="0"/>
              </a:p>
              <a:p>
                <a:r>
                  <a:rPr lang="en-US"/>
                  <a:t>What is the angle of tangent at M ?   </a:t>
                </a:r>
                <a:endParaRPr lang="en-US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𝐭𝐚𝐧</m:t>
                          </m:r>
                        </m:fName>
                        <m:e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func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𝒅𝒚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𝒂𝒕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b="1">
                  <a:solidFill>
                    <a:schemeClr val="accent6"/>
                  </a:solidFill>
                </a:endParaRPr>
              </a:p>
              <a:p>
                <a:endParaRPr lang="en-US" b="1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𝑒𝑥𝑡𝑟𝑒𝑚𝑢𝑚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𝑚𝑎𝑥𝑖𝑚𝑢𝑚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𝑢𝑠𝑒𝑑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𝒐𝒑𝒕𝒊𝒎𝒊𝒛𝒂𝒕𝒊𝒐𝒏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FAC0DC-BF5F-8FF8-FAE5-04EEFFA79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119" y="1094686"/>
                <a:ext cx="7605304" cy="3221972"/>
              </a:xfrm>
              <a:prstGeom prst="rect">
                <a:avLst/>
              </a:prstGeom>
              <a:blipFill>
                <a:blip r:embed="rId2"/>
                <a:stretch>
                  <a:fillRect l="-721" b="-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0C04336-3639-A6CB-D508-4B2B61A8F324}"/>
              </a:ext>
            </a:extLst>
          </p:cNvPr>
          <p:cNvGrpSpPr/>
          <p:nvPr/>
        </p:nvGrpSpPr>
        <p:grpSpPr>
          <a:xfrm>
            <a:off x="326571" y="379395"/>
            <a:ext cx="5001576" cy="5766319"/>
            <a:chOff x="326571" y="379395"/>
            <a:chExt cx="5001576" cy="5766319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320DB543-8E75-2DF9-B442-360F0E8013CB}"/>
                </a:ext>
              </a:extLst>
            </p:cNvPr>
            <p:cNvSpPr/>
            <p:nvPr/>
          </p:nvSpPr>
          <p:spPr>
            <a:xfrm rot="10800000">
              <a:off x="1082351" y="379395"/>
              <a:ext cx="2845837" cy="3601617"/>
            </a:xfrm>
            <a:prstGeom prst="arc">
              <a:avLst>
                <a:gd name="adj1" fmla="val 10056215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D36A89-0311-AE73-2210-647E53BFC996}"/>
                </a:ext>
              </a:extLst>
            </p:cNvPr>
            <p:cNvSpPr/>
            <p:nvPr/>
          </p:nvSpPr>
          <p:spPr>
            <a:xfrm>
              <a:off x="522514" y="1690687"/>
              <a:ext cx="3926631" cy="43555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7539303-D979-220B-1EC4-C3B0EC10E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571" y="4170785"/>
              <a:ext cx="4385388" cy="93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581B52-ED49-6248-C4CB-91C56FFC26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85829" y="1293795"/>
              <a:ext cx="19440" cy="485191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C93F77-6156-5EBE-DA2F-9F025F03F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243" y="2394808"/>
              <a:ext cx="1345168" cy="278949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52AD3C-6EF4-2493-753F-06985FB05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2350" y="2814685"/>
              <a:ext cx="3480319" cy="236997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50A4923-3E9C-15EB-91E0-9B5781ED45B1}"/>
                    </a:ext>
                  </a:extLst>
                </p14:cNvPr>
                <p14:cNvContentPartPr/>
                <p14:nvPr/>
              </p14:nvContentPartPr>
              <p14:xfrm>
                <a:off x="5327787" y="4263752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50A4923-3E9C-15EB-91E0-9B5781ED45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23467" y="4259432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A3B96A5-B28B-3321-ABBC-454DC7C25966}"/>
                    </a:ext>
                  </a:extLst>
                </p:cNvPr>
                <p:cNvSpPr txBox="1"/>
                <p:nvPr/>
              </p:nvSpPr>
              <p:spPr>
                <a:xfrm>
                  <a:off x="2801905" y="3937248"/>
                  <a:ext cx="32579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IN" sz="1400" b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A3B96A5-B28B-3321-ABBC-454DC7C25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1905" y="3937248"/>
                  <a:ext cx="325793" cy="215444"/>
                </a:xfrm>
                <a:prstGeom prst="rect">
                  <a:avLst/>
                </a:prstGeom>
                <a:blipFill>
                  <a:blip r:embed="rId5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1B3A3E8-BC5D-863B-2A90-2DC494E3B50E}"/>
                    </a:ext>
                  </a:extLst>
                </p:cNvPr>
                <p:cNvSpPr txBox="1"/>
                <p:nvPr/>
              </p:nvSpPr>
              <p:spPr>
                <a:xfrm>
                  <a:off x="3353341" y="3906465"/>
                  <a:ext cx="325793" cy="2307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oMath>
                    </m:oMathPara>
                  </a14:m>
                  <a:endParaRPr lang="en-IN" sz="1400" b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1B3A3E8-BC5D-863B-2A90-2DC494E3B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341" y="3906465"/>
                  <a:ext cx="325793" cy="230704"/>
                </a:xfrm>
                <a:prstGeom prst="rect">
                  <a:avLst/>
                </a:prstGeom>
                <a:blipFill>
                  <a:blip r:embed="rId6"/>
                  <a:stretch>
                    <a:fillRect b="-2368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AA86E2E-50B2-0568-0760-88D3A5F00972}"/>
                    </a:ext>
                  </a:extLst>
                </p:cNvPr>
                <p:cNvSpPr txBox="1"/>
                <p:nvPr/>
              </p:nvSpPr>
              <p:spPr>
                <a:xfrm>
                  <a:off x="3510610" y="2874574"/>
                  <a:ext cx="32579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IN" sz="1400" b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AA86E2E-50B2-0568-0760-88D3A5F009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0610" y="2874574"/>
                  <a:ext cx="325793" cy="215444"/>
                </a:xfrm>
                <a:prstGeom prst="rect">
                  <a:avLst/>
                </a:prstGeom>
                <a:blipFill>
                  <a:blip r:embed="rId7"/>
                  <a:stretch>
                    <a:fillRect b="-3142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15596F9-17AC-DE1B-B096-41517094D147}"/>
                    </a:ext>
                  </a:extLst>
                </p:cNvPr>
                <p:cNvSpPr txBox="1"/>
                <p:nvPr/>
              </p:nvSpPr>
              <p:spPr>
                <a:xfrm>
                  <a:off x="3014315" y="3584041"/>
                  <a:ext cx="32579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IN" sz="1400" b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15596F9-17AC-DE1B-B096-41517094D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315" y="3584041"/>
                  <a:ext cx="325793" cy="215444"/>
                </a:xfrm>
                <a:prstGeom prst="rect">
                  <a:avLst/>
                </a:prstGeom>
                <a:blipFill>
                  <a:blip r:embed="rId8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CD31BC0-E543-60F8-01A3-2D48DAB4CD5A}"/>
                    </a:ext>
                  </a:extLst>
                </p:cNvPr>
                <p:cNvSpPr txBox="1"/>
                <p:nvPr/>
              </p:nvSpPr>
              <p:spPr>
                <a:xfrm>
                  <a:off x="2277375" y="3781953"/>
                  <a:ext cx="32579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IN" sz="1400" b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CD31BC0-E543-60F8-01A3-2D48DAB4CD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7375" y="3781953"/>
                  <a:ext cx="325793" cy="215444"/>
                </a:xfrm>
                <a:prstGeom prst="rect">
                  <a:avLst/>
                </a:prstGeom>
                <a:blipFill>
                  <a:blip r:embed="rId9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5DE13A7-921C-8F74-E232-39DEAECBB1A7}"/>
                    </a:ext>
                  </a:extLst>
                </p:cNvPr>
                <p:cNvSpPr txBox="1"/>
                <p:nvPr/>
              </p:nvSpPr>
              <p:spPr>
                <a:xfrm>
                  <a:off x="2413056" y="4212740"/>
                  <a:ext cx="32579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IN" sz="1400" b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5DE13A7-921C-8F74-E232-39DEAECBB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3056" y="4212740"/>
                  <a:ext cx="325793" cy="215444"/>
                </a:xfrm>
                <a:prstGeom prst="rect">
                  <a:avLst/>
                </a:prstGeom>
                <a:blipFill>
                  <a:blip r:embed="rId10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6" name="Picture 2" descr="Derivatives and the Introduction to Differential Calculus | thenumerist.com">
            <a:extLst>
              <a:ext uri="{FF2B5EF4-FFF2-40B4-BE49-F238E27FC236}">
                <a16:creationId xmlns:a16="http://schemas.microsoft.com/office/drawing/2014/main" id="{0D338A17-23D8-ED3D-7D98-FF8405C7C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70503"/>
            <a:ext cx="4793078" cy="232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9CFBEE23-ACDA-6DE3-184E-598299D00DFD}"/>
              </a:ext>
            </a:extLst>
          </p:cNvPr>
          <p:cNvSpPr/>
          <p:nvPr/>
        </p:nvSpPr>
        <p:spPr>
          <a:xfrm rot="5158190">
            <a:off x="875405" y="2609094"/>
            <a:ext cx="744948" cy="3212626"/>
          </a:xfrm>
          <a:prstGeom prst="arc">
            <a:avLst>
              <a:gd name="adj1" fmla="val 16028320"/>
              <a:gd name="adj2" fmla="val 163709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7D0C1EB0-2400-EF5B-4698-3D6611F4E5EA}"/>
              </a:ext>
            </a:extLst>
          </p:cNvPr>
          <p:cNvSpPr/>
          <p:nvPr/>
        </p:nvSpPr>
        <p:spPr>
          <a:xfrm rot="3203736">
            <a:off x="1729004" y="3373331"/>
            <a:ext cx="744948" cy="3212626"/>
          </a:xfrm>
          <a:prstGeom prst="arc">
            <a:avLst>
              <a:gd name="adj1" fmla="val 16028320"/>
              <a:gd name="adj2" fmla="val 164641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85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28DB2-8AE0-8B11-0358-D1C19185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Equation of a LIne</a:t>
            </a:r>
          </a:p>
        </p:txBody>
      </p:sp>
      <p:pic>
        <p:nvPicPr>
          <p:cNvPr id="1026" name="Picture 2" descr="Find Slope and y-Intercept from Equation - Process - Expii">
            <a:extLst>
              <a:ext uri="{FF2B5EF4-FFF2-40B4-BE49-F238E27FC236}">
                <a16:creationId xmlns:a16="http://schemas.microsoft.com/office/drawing/2014/main" id="{DCD6B226-F497-A558-AFA0-822D7C0D9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" y="1878951"/>
            <a:ext cx="2302524" cy="123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ndard Form for Linear Equations - Definition &amp; Examples - Expii">
            <a:extLst>
              <a:ext uri="{FF2B5EF4-FFF2-40B4-BE49-F238E27FC236}">
                <a16:creationId xmlns:a16="http://schemas.microsoft.com/office/drawing/2014/main" id="{438FAC35-CC7C-9540-7020-E914D544B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7"/>
          <a:stretch/>
        </p:blipFill>
        <p:spPr bwMode="auto">
          <a:xfrm>
            <a:off x="4654573" y="1962562"/>
            <a:ext cx="2770387" cy="123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aph paper with math equations&#10;&#10;Description automatically generated">
            <a:extLst>
              <a:ext uri="{FF2B5EF4-FFF2-40B4-BE49-F238E27FC236}">
                <a16:creationId xmlns:a16="http://schemas.microsoft.com/office/drawing/2014/main" id="{14E4C044-33E2-916A-1860-0DA51DB9D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272" y="1562100"/>
            <a:ext cx="3971925" cy="4095750"/>
          </a:xfrm>
          <a:prstGeom prst="rect">
            <a:avLst/>
          </a:prstGeom>
        </p:spPr>
      </p:pic>
      <p:pic>
        <p:nvPicPr>
          <p:cNvPr id="1032" name="Picture 8" descr="Slope-Intercept Form: Definition, Examples | Turito">
            <a:extLst>
              <a:ext uri="{FF2B5EF4-FFF2-40B4-BE49-F238E27FC236}">
                <a16:creationId xmlns:a16="http://schemas.microsoft.com/office/drawing/2014/main" id="{B1F8438E-21A3-633A-3589-3F2C368D0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8" t="19722" r="4167" b="24028"/>
          <a:stretch/>
        </p:blipFill>
        <p:spPr bwMode="auto">
          <a:xfrm>
            <a:off x="1097280" y="3741872"/>
            <a:ext cx="5176609" cy="265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7E85B9FC-C85D-692B-CE46-162712068717}"/>
              </a:ext>
            </a:extLst>
          </p:cNvPr>
          <p:cNvSpPr/>
          <p:nvPr/>
        </p:nvSpPr>
        <p:spPr>
          <a:xfrm>
            <a:off x="3465934" y="2343734"/>
            <a:ext cx="704850" cy="3238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213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7D68-77F1-7F4E-D81D-DBEA613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54" y="357664"/>
            <a:ext cx="10058400" cy="1369074"/>
          </a:xfrm>
        </p:spPr>
        <p:txBody>
          <a:bodyPr>
            <a:normAutofit/>
          </a:bodyPr>
          <a:lstStyle/>
          <a:p>
            <a:r>
              <a:rPr lang="en-IN"/>
              <a:t>Derivatives and Optimization</a:t>
            </a:r>
          </a:p>
        </p:txBody>
      </p:sp>
      <p:pic>
        <p:nvPicPr>
          <p:cNvPr id="1028" name="Picture 4" descr="How do you visualise a partial derivative? : r/askmath">
            <a:extLst>
              <a:ext uri="{FF2B5EF4-FFF2-40B4-BE49-F238E27FC236}">
                <a16:creationId xmlns:a16="http://schemas.microsoft.com/office/drawing/2014/main" id="{045160ED-AA7F-D917-8F8B-CB39CF691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53" b="32033"/>
          <a:stretch/>
        </p:blipFill>
        <p:spPr bwMode="auto">
          <a:xfrm>
            <a:off x="1058350" y="1444826"/>
            <a:ext cx="4232973" cy="305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adient">
            <a:extLst>
              <a:ext uri="{FF2B5EF4-FFF2-40B4-BE49-F238E27FC236}">
                <a16:creationId xmlns:a16="http://schemas.microsoft.com/office/drawing/2014/main" id="{38544902-1FA6-6DA0-89A4-0AB0A657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199" y="2075689"/>
            <a:ext cx="2941341" cy="187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AC6977-AB1F-55D3-6BB3-145C02F6A5D3}"/>
                  </a:ext>
                </a:extLst>
              </p:cNvPr>
              <p:cNvSpPr txBox="1"/>
              <p:nvPr/>
            </p:nvSpPr>
            <p:spPr>
              <a:xfrm>
                <a:off x="6788534" y="1545872"/>
                <a:ext cx="2455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𝐺𝑟𝑎𝑑𝑖𝑒𝑛𝑡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AC6977-AB1F-55D3-6BB3-145C02F6A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534" y="1545872"/>
                <a:ext cx="2455352" cy="276999"/>
              </a:xfrm>
              <a:prstGeom prst="rect">
                <a:avLst/>
              </a:prstGeom>
              <a:blipFill>
                <a:blip r:embed="rId4"/>
                <a:stretch>
                  <a:fillRect l="-1990" r="-3234" b="-4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E3FAF9-7A6F-6422-9765-7F90E1664AB6}"/>
                  </a:ext>
                </a:extLst>
              </p:cNvPr>
              <p:cNvSpPr txBox="1"/>
              <p:nvPr/>
            </p:nvSpPr>
            <p:spPr>
              <a:xfrm>
                <a:off x="6018361" y="4700640"/>
                <a:ext cx="6211018" cy="19389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𝑇𝑜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𝑜𝑝𝑡𝑖𝑚𝑎𝑙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𝑝𝑜𝑖𝑛𝑡𝑠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,…..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nor/>
                        </m:rPr>
                        <a:rPr lang="en-US">
                          <a:solidFill>
                            <a:srgbClr val="0070C0"/>
                          </a:solidFill>
                        </a:rPr>
                        <m:t>)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>
                  <a:solidFill>
                    <a:srgbClr val="0070C0"/>
                  </a:solidFill>
                </a:endParaRPr>
              </a:p>
              <a:p>
                <a:endParaRPr lang="en-US">
                  <a:solidFill>
                    <a:srgbClr val="0070C0"/>
                  </a:solidFill>
                </a:endParaRPr>
              </a:p>
              <a:p>
                <a:r>
                  <a:rPr lang="en-US" b="0">
                    <a:solidFill>
                      <a:srgbClr val="0070C0"/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>
                  <a:solidFill>
                    <a:srgbClr val="0070C0"/>
                  </a:solidFill>
                </a:endParaRPr>
              </a:p>
              <a:p>
                <a:endParaRPr lang="en-US" b="0">
                  <a:solidFill>
                    <a:srgbClr val="0070C0"/>
                  </a:solidFill>
                </a:endParaRPr>
              </a:p>
              <a:p>
                <a:r>
                  <a:rPr lang="en-US">
                    <a:solidFill>
                      <a:srgbClr val="0070C0"/>
                    </a:solidFill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,…..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>
                    <a:solidFill>
                      <a:srgbClr val="0070C0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,…..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>
                    <a:solidFill>
                      <a:srgbClr val="0070C0"/>
                    </a:solidFill>
                  </a:rPr>
                  <a:t>) = 0</a:t>
                </a:r>
              </a:p>
              <a:p>
                <a:endParaRPr lang="en-IN">
                  <a:solidFill>
                    <a:srgbClr val="0070C0"/>
                  </a:solidFill>
                </a:endParaRPr>
              </a:p>
              <a:p>
                <a:endParaRPr lang="en-IN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E3FAF9-7A6F-6422-9765-7F90E166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361" y="4700640"/>
                <a:ext cx="6211018" cy="1938992"/>
              </a:xfrm>
              <a:prstGeom prst="rect">
                <a:avLst/>
              </a:prstGeom>
              <a:blipFill>
                <a:blip r:embed="rId5"/>
                <a:stretch>
                  <a:fillRect l="-2257" t="-6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FE14CC-0133-23A9-98AE-70585C9213CF}"/>
                  </a:ext>
                </a:extLst>
              </p:cNvPr>
              <p:cNvSpPr txBox="1"/>
              <p:nvPr/>
            </p:nvSpPr>
            <p:spPr>
              <a:xfrm>
                <a:off x="432571" y="4746010"/>
                <a:ext cx="6468107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IN" b="0" i="0">
                    <a:solidFill>
                      <a:srgbClr val="C00000"/>
                    </a:solidFill>
                    <a:effectLst/>
                    <a:latin typeface="Google Sans"/>
                  </a:rPr>
                  <a:t>Find the extrema of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 −4(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b="0" i="0">
                  <a:solidFill>
                    <a:srgbClr val="C00000"/>
                  </a:solidFill>
                  <a:effectLst/>
                  <a:latin typeface="Google Sans"/>
                </a:endParaRPr>
              </a:p>
              <a:p>
                <a:pPr algn="l"/>
                <a:endParaRPr lang="en-IN" b="0" i="0">
                  <a:solidFill>
                    <a:srgbClr val="C00000"/>
                  </a:solidFill>
                  <a:effectLst/>
                  <a:latin typeface="Google Sans"/>
                </a:endParaRPr>
              </a:p>
              <a:p>
                <a:pPr algn="l">
                  <a:buFont typeface="+mj-lt"/>
                  <a:buAutoNum type="arabicPeriod"/>
                </a:pPr>
                <a:r>
                  <a:rPr lang="en-IN" b="0" i="0">
                    <a:solidFill>
                      <a:srgbClr val="C00000"/>
                    </a:solidFill>
                    <a:effectLst/>
                    <a:latin typeface="Google Sans"/>
                  </a:rPr>
                  <a:t> Gradient: </a:t>
                </a:r>
                <a:endParaRPr lang="en-US" b="0" i="0">
                  <a:solidFill>
                    <a:srgbClr val="C00000"/>
                  </a:solidFill>
                  <a:effectLst/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IN" b="0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b="0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IN" b="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b="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b="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− 4, 4</m:t>
                          </m:r>
                          <m:r>
                            <a:rPr lang="en-IN" b="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b="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− 4</m:t>
                          </m:r>
                        </m:e>
                      </m:d>
                    </m:oMath>
                  </m:oMathPara>
                </a14:m>
                <a:endParaRPr lang="en-IN" b="0" i="0">
                  <a:solidFill>
                    <a:srgbClr val="C00000"/>
                  </a:solidFill>
                  <a:effectLst/>
                  <a:latin typeface="Google Sans"/>
                </a:endParaRPr>
              </a:p>
              <a:p>
                <a:pPr algn="l"/>
                <a:endParaRPr lang="en-IN" b="0" i="0">
                  <a:solidFill>
                    <a:srgbClr val="C00000"/>
                  </a:solidFill>
                  <a:effectLst/>
                  <a:latin typeface="Google Sans"/>
                </a:endParaRPr>
              </a:p>
              <a:p>
                <a:pPr algn="l"/>
                <a:r>
                  <a:rPr lang="en-IN" b="0" i="0">
                    <a:solidFill>
                      <a:srgbClr val="C00000"/>
                    </a:solidFill>
                    <a:effectLst/>
                    <a:latin typeface="Google Sans"/>
                  </a:rPr>
                  <a:t>2. Critical point: 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(2, 1)</m:t>
                    </m:r>
                  </m:oMath>
                </a14:m>
                <a:endParaRPr lang="en-IN" b="0" i="0">
                  <a:solidFill>
                    <a:srgbClr val="C00000"/>
                  </a:solidFill>
                  <a:effectLst/>
                  <a:latin typeface="Google Sans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FE14CC-0133-23A9-98AE-70585C921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71" y="4746010"/>
                <a:ext cx="6468107" cy="1754326"/>
              </a:xfrm>
              <a:prstGeom prst="rect">
                <a:avLst/>
              </a:prstGeom>
              <a:blipFill>
                <a:blip r:embed="rId6"/>
                <a:stretch>
                  <a:fillRect l="-848" t="-2091" b="-48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948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7D68-77F1-7F4E-D81D-DBEA61376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Error function and Surface</a:t>
            </a:r>
          </a:p>
        </p:txBody>
      </p:sp>
      <p:pic>
        <p:nvPicPr>
          <p:cNvPr id="2052" name="Picture 4" descr="Getting started with Regression. Linear regression is the first… | by Savan  Nahar | Medium">
            <a:extLst>
              <a:ext uri="{FF2B5EF4-FFF2-40B4-BE49-F238E27FC236}">
                <a16:creationId xmlns:a16="http://schemas.microsoft.com/office/drawing/2014/main" id="{31B0A0FC-8CA3-72A5-CF42-F412473D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39" y="3929486"/>
            <a:ext cx="6258205" cy="245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47ABB6-BF6E-C8A8-B01D-DAB881093C2C}"/>
                  </a:ext>
                </a:extLst>
              </p:cNvPr>
              <p:cNvSpPr txBox="1"/>
              <p:nvPr/>
            </p:nvSpPr>
            <p:spPr>
              <a:xfrm>
                <a:off x="1020618" y="2063620"/>
                <a:ext cx="12182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N" b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47ABB6-BF6E-C8A8-B01D-DAB881093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18" y="2063620"/>
                <a:ext cx="1218282" cy="276999"/>
              </a:xfrm>
              <a:prstGeom prst="rect">
                <a:avLst/>
              </a:prstGeom>
              <a:blipFill>
                <a:blip r:embed="rId3"/>
                <a:stretch>
                  <a:fillRect l="-4500" t="-22222" r="-3500" b="-3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0D4012-7C53-C956-4925-5CF38690D4C5}"/>
                  </a:ext>
                </a:extLst>
              </p:cNvPr>
              <p:cNvSpPr txBox="1"/>
              <p:nvPr/>
            </p:nvSpPr>
            <p:spPr>
              <a:xfrm>
                <a:off x="1020618" y="2542370"/>
                <a:ext cx="4898649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𝑚𝑥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IN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0D4012-7C53-C956-4925-5CF38690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18" y="2542370"/>
                <a:ext cx="4898649" cy="670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4278614-A586-7CF2-50C7-70850D2A702F}"/>
              </a:ext>
            </a:extLst>
          </p:cNvPr>
          <p:cNvSpPr txBox="1"/>
          <p:nvPr/>
        </p:nvSpPr>
        <p:spPr>
          <a:xfrm>
            <a:off x="937491" y="1529961"/>
            <a:ext cx="183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Linear Regression</a:t>
            </a:r>
          </a:p>
        </p:txBody>
      </p:sp>
      <p:pic>
        <p:nvPicPr>
          <p:cNvPr id="9" name="Picture 8" descr="A diagram of a mathematical model&#10;&#10;Description automatically generated">
            <a:extLst>
              <a:ext uri="{FF2B5EF4-FFF2-40B4-BE49-F238E27FC236}">
                <a16:creationId xmlns:a16="http://schemas.microsoft.com/office/drawing/2014/main" id="{D7028188-23C9-72C6-2C2E-DD0FDDFC41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478" y="1554067"/>
            <a:ext cx="3212325" cy="17429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A9DD5E-1E14-1F1E-7655-C5D33341B5A6}"/>
                  </a:ext>
                </a:extLst>
              </p:cNvPr>
              <p:cNvSpPr txBox="1"/>
              <p:nvPr/>
            </p:nvSpPr>
            <p:spPr>
              <a:xfrm>
                <a:off x="10018698" y="2194084"/>
                <a:ext cx="1960152" cy="807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b="0"/>
              </a:p>
              <a:p>
                <a:endParaRPr lang="en-IN" b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A9DD5E-1E14-1F1E-7655-C5D33341B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698" y="2194084"/>
                <a:ext cx="1960152" cy="8073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52853C-AFE3-0D8B-82AC-3B167A94BB0E}"/>
                  </a:ext>
                </a:extLst>
              </p:cNvPr>
              <p:cNvSpPr txBox="1"/>
              <p:nvPr/>
            </p:nvSpPr>
            <p:spPr>
              <a:xfrm>
                <a:off x="6742545" y="3098781"/>
                <a:ext cx="5549502" cy="660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f>
                                        <m:fPr>
                                          <m:ctrlPr>
                                            <a:rPr lang="en-I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IN" sz="1600" i="1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IN" sz="16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N" sz="1600" i="1">
                                                  <a:latin typeface="Cambria Math" panose="02040503050406030204" pitchFamily="18" charset="0"/>
                                                </a:rPr>
                                                <m:t>(−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I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IN" sz="16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r>
                                                <a:rPr lang="en-IN" sz="16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IN" sz="1600" b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52853C-AFE3-0D8B-82AC-3B167A94B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545" y="3098781"/>
                <a:ext cx="5549502" cy="6604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 descr="Constructing a Sigmoid Perceptron in Python | by jaswinder singh |  HackerNoon.com | Medium">
            <a:extLst>
              <a:ext uri="{FF2B5EF4-FFF2-40B4-BE49-F238E27FC236}">
                <a16:creationId xmlns:a16="http://schemas.microsoft.com/office/drawing/2014/main" id="{D2622479-A4CE-F093-0D55-D54F71F09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843" y="3929486"/>
            <a:ext cx="3569837" cy="245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17CB49-4ED9-3505-9D3A-6AD2781F4868}"/>
              </a:ext>
            </a:extLst>
          </p:cNvPr>
          <p:cNvSpPr txBox="1"/>
          <p:nvPr/>
        </p:nvSpPr>
        <p:spPr>
          <a:xfrm>
            <a:off x="8716932" y="1529961"/>
            <a:ext cx="1430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</a:t>
            </a:r>
            <a:r>
              <a:rPr lang="en-IN"/>
              <a:t>erceptron</a:t>
            </a:r>
          </a:p>
        </p:txBody>
      </p:sp>
    </p:spTree>
    <p:extLst>
      <p:ext uri="{BB962C8B-B14F-4D97-AF65-F5344CB8AC3E}">
        <p14:creationId xmlns:p14="http://schemas.microsoft.com/office/powerpoint/2010/main" val="2733153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ank You Colorful Images, Stock Photos &amp;amp; Vectors | Shutterstock">
            <a:extLst>
              <a:ext uri="{FF2B5EF4-FFF2-40B4-BE49-F238E27FC236}">
                <a16:creationId xmlns:a16="http://schemas.microsoft.com/office/drawing/2014/main" id="{335ADB67-50AE-4DB5-BD28-F06A1C9CD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2"/>
          <a:stretch/>
        </p:blipFill>
        <p:spPr bwMode="auto">
          <a:xfrm>
            <a:off x="2690813" y="980492"/>
            <a:ext cx="6600825" cy="244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5F21C1-4CCE-C011-B7AF-25F7A7677C28}"/>
              </a:ext>
            </a:extLst>
          </p:cNvPr>
          <p:cNvSpPr txBox="1"/>
          <p:nvPr/>
        </p:nvSpPr>
        <p:spPr>
          <a:xfrm flipH="1">
            <a:off x="3319463" y="4276725"/>
            <a:ext cx="3024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Dr. Shailesh Sivan</a:t>
            </a:r>
          </a:p>
          <a:p>
            <a:endParaRPr lang="en-IN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+91 8907230664</a:t>
            </a:r>
          </a:p>
          <a:p>
            <a:endParaRPr lang="en-IN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shaileshsivan@cusat.ac.in </a:t>
            </a:r>
          </a:p>
          <a:p>
            <a:endParaRPr lang="en-IN"/>
          </a:p>
          <a:p>
            <a:endParaRPr lang="en-IN"/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F896141D-BFAD-9725-9888-BC0E39D66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5589" y="4191000"/>
            <a:ext cx="509588" cy="509588"/>
          </a:xfrm>
          <a:prstGeom prst="rect">
            <a:avLst/>
          </a:prstGeom>
        </p:spPr>
      </p:pic>
      <p:pic>
        <p:nvPicPr>
          <p:cNvPr id="6" name="Graphic 5" descr="Receiver with solid fill">
            <a:extLst>
              <a:ext uri="{FF2B5EF4-FFF2-40B4-BE49-F238E27FC236}">
                <a16:creationId xmlns:a16="http://schemas.microsoft.com/office/drawing/2014/main" id="{B29720A7-6925-01E5-51B5-50F04B857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5589" y="4787563"/>
            <a:ext cx="404812" cy="404812"/>
          </a:xfrm>
          <a:prstGeom prst="rect">
            <a:avLst/>
          </a:prstGeom>
        </p:spPr>
      </p:pic>
      <p:pic>
        <p:nvPicPr>
          <p:cNvPr id="8" name="Graphic 7" descr="Envelope with solid fill">
            <a:extLst>
              <a:ext uri="{FF2B5EF4-FFF2-40B4-BE49-F238E27FC236}">
                <a16:creationId xmlns:a16="http://schemas.microsoft.com/office/drawing/2014/main" id="{828D18B8-EF67-DD72-8C35-1E01866F17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02732" y="5292387"/>
            <a:ext cx="457200" cy="457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7FB7204-0BBA-00CB-FE30-CEA68AA1EE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81875" y="3693318"/>
            <a:ext cx="2007393" cy="2007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B696D5-A0BD-4EF1-B355-91C969B60F8A}"/>
              </a:ext>
            </a:extLst>
          </p:cNvPr>
          <p:cNvSpPr txBox="1"/>
          <p:nvPr/>
        </p:nvSpPr>
        <p:spPr>
          <a:xfrm>
            <a:off x="6981825" y="5692842"/>
            <a:ext cx="295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https://shaileshsivan.info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75CD5-7703-DEB4-3591-D350DBDDD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319C3-F5E5-47F1-8FE9-A4C20B6430ED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5C3B4-7D7F-EE9C-34EB-8F7EC96E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99D5D-7257-1532-4299-DBB76D4A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428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Questions poster with colorful brush strokes Vector Image">
            <a:extLst>
              <a:ext uri="{FF2B5EF4-FFF2-40B4-BE49-F238E27FC236}">
                <a16:creationId xmlns:a16="http://schemas.microsoft.com/office/drawing/2014/main" id="{234FA84A-A9A7-453C-9CD6-6972542D4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9" b="31837"/>
          <a:stretch/>
        </p:blipFill>
        <p:spPr bwMode="auto">
          <a:xfrm>
            <a:off x="1700212" y="2034073"/>
            <a:ext cx="8791575" cy="318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624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33CCA-0805-FA65-DC19-E278CA0C6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400852-786F-335B-3764-6FDE8C3C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Vectors AND vectorspace</a:t>
            </a:r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5654D5A6-878F-62C8-42B2-2B526ED24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3" r="17388"/>
          <a:stretch/>
        </p:blipFill>
        <p:spPr bwMode="auto">
          <a:xfrm>
            <a:off x="564822" y="2736407"/>
            <a:ext cx="1930400" cy="155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ghtbox">
            <a:extLst>
              <a:ext uri="{FF2B5EF4-FFF2-40B4-BE49-F238E27FC236}">
                <a16:creationId xmlns:a16="http://schemas.microsoft.com/office/drawing/2014/main" id="{EF139628-D5C7-90DF-77FF-60C2CB9AF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8" r="12086"/>
          <a:stretch/>
        </p:blipFill>
        <p:spPr bwMode="auto">
          <a:xfrm>
            <a:off x="57309" y="4731274"/>
            <a:ext cx="2945427" cy="189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alar and Vector Quantity - Triangle Law of Vector Addition">
            <a:extLst>
              <a:ext uri="{FF2B5EF4-FFF2-40B4-BE49-F238E27FC236}">
                <a16:creationId xmlns:a16="http://schemas.microsoft.com/office/drawing/2014/main" id="{AC936412-6246-F200-A4D6-4F1792937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399" y="4679181"/>
            <a:ext cx="2938736" cy="185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arallelogram Law of Vector Addition">
            <a:extLst>
              <a:ext uri="{FF2B5EF4-FFF2-40B4-BE49-F238E27FC236}">
                <a16:creationId xmlns:a16="http://schemas.microsoft.com/office/drawing/2014/main" id="{B8F2C7E2-8446-ABE2-625D-E8A27DDDFF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8804" b="9043"/>
          <a:stretch/>
        </p:blipFill>
        <p:spPr bwMode="auto">
          <a:xfrm>
            <a:off x="2981353" y="2720482"/>
            <a:ext cx="2938736" cy="172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osine Similarity – LearnDataSci">
            <a:extLst>
              <a:ext uri="{FF2B5EF4-FFF2-40B4-BE49-F238E27FC236}">
                <a16:creationId xmlns:a16="http://schemas.microsoft.com/office/drawing/2014/main" id="{941072B9-682E-90C4-AE8D-01BBAD3B9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33" r="30027" b="-575"/>
          <a:stretch/>
        </p:blipFill>
        <p:spPr bwMode="auto">
          <a:xfrm>
            <a:off x="6961762" y="1634015"/>
            <a:ext cx="4812911" cy="252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7. Vectors in 3-D Space">
            <a:extLst>
              <a:ext uri="{FF2B5EF4-FFF2-40B4-BE49-F238E27FC236}">
                <a16:creationId xmlns:a16="http://schemas.microsoft.com/office/drawing/2014/main" id="{AFCA9274-C860-E796-252E-4E8B13439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075" y="4171507"/>
            <a:ext cx="2543216" cy="252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F10DB9-DF36-571E-B6F0-DEF0280D3D62}"/>
              </a:ext>
            </a:extLst>
          </p:cNvPr>
          <p:cNvSpPr txBox="1"/>
          <p:nvPr/>
        </p:nvSpPr>
        <p:spPr>
          <a:xfrm>
            <a:off x="809625" y="1828018"/>
            <a:ext cx="68603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A vector is a quantity or phenomenon that has two independent properties: magnitude and direction. </a:t>
            </a:r>
            <a:endParaRPr lang="en-IN" sz="160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072" name="Picture 24" descr="Lecture 2: Geometry vs Linear Algebra Points-Vectors and Distance-Norm -  ppt download">
            <a:extLst>
              <a:ext uri="{FF2B5EF4-FFF2-40B4-BE49-F238E27FC236}">
                <a16:creationId xmlns:a16="http://schemas.microsoft.com/office/drawing/2014/main" id="{463D7E51-8818-FC51-10BE-70700E7B1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t="10972" r="7396" b="14306"/>
          <a:stretch/>
        </p:blipFill>
        <p:spPr bwMode="auto">
          <a:xfrm>
            <a:off x="8372291" y="4548111"/>
            <a:ext cx="3152993" cy="1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854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0F9A8-F741-D9C3-5BB1-9FB0AC7C1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6D77F9-C86B-668B-99E1-ACE37B8F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Vectors AND vectorspace</a:t>
            </a:r>
          </a:p>
        </p:txBody>
      </p:sp>
      <p:pic>
        <p:nvPicPr>
          <p:cNvPr id="3074" name="Picture 2" descr="Maths - Discrete Mathematics - Martin Baker">
            <a:extLst>
              <a:ext uri="{FF2B5EF4-FFF2-40B4-BE49-F238E27FC236}">
                <a16:creationId xmlns:a16="http://schemas.microsoft.com/office/drawing/2014/main" id="{E3B32A88-CF3C-0859-D859-ABC3D9ADA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32"/>
          <a:stretch/>
        </p:blipFill>
        <p:spPr bwMode="auto">
          <a:xfrm>
            <a:off x="1097280" y="1705166"/>
            <a:ext cx="5634416" cy="439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ℝ2 vector space -Geeksforgeeks">
            <a:extLst>
              <a:ext uri="{FF2B5EF4-FFF2-40B4-BE49-F238E27FC236}">
                <a16:creationId xmlns:a16="http://schemas.microsoft.com/office/drawing/2014/main" id="{4A33420E-7844-67C0-4CF9-66EB5E54C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96" y="1355086"/>
            <a:ext cx="5253981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ghtbox">
            <a:extLst>
              <a:ext uri="{FF2B5EF4-FFF2-40B4-BE49-F238E27FC236}">
                <a16:creationId xmlns:a16="http://schemas.microsoft.com/office/drawing/2014/main" id="{3B099D65-BF8B-CA76-73DE-17CA16057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1"/>
          <a:stretch/>
        </p:blipFill>
        <p:spPr bwMode="auto">
          <a:xfrm>
            <a:off x="6505575" y="4726827"/>
            <a:ext cx="4143375" cy="145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2FCFB6-DAC9-EDFD-B85A-F2F8474A4FB4}"/>
                  </a:ext>
                </a:extLst>
              </p:cNvPr>
              <p:cNvSpPr txBox="1"/>
              <p:nvPr/>
            </p:nvSpPr>
            <p:spPr>
              <a:xfrm>
                <a:off x="8061756" y="6073659"/>
                <a:ext cx="15138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/>
                  <a:t>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2FCFB6-DAC9-EDFD-B85A-F2F8474A4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756" y="6073659"/>
                <a:ext cx="1513812" cy="369332"/>
              </a:xfrm>
              <a:prstGeom prst="rect">
                <a:avLst/>
              </a:prstGeom>
              <a:blipFill>
                <a:blip r:embed="rId5"/>
                <a:stretch>
                  <a:fillRect l="-3213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407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28DB2-8AE0-8B11-0358-D1C19185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LINE AND NORMAL</a:t>
            </a:r>
          </a:p>
        </p:txBody>
      </p:sp>
      <p:pic>
        <p:nvPicPr>
          <p:cNvPr id="2" name="Picture 1" descr="A graph paper with x and y lines&#10;&#10;Description automatically generated">
            <a:extLst>
              <a:ext uri="{FF2B5EF4-FFF2-40B4-BE49-F238E27FC236}">
                <a16:creationId xmlns:a16="http://schemas.microsoft.com/office/drawing/2014/main" id="{9578F893-C825-9AFB-6F0B-E3EFCDBE5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14" y="1990698"/>
            <a:ext cx="5640978" cy="4165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67799F-737C-C7EF-A211-2CAE803A8C2E}"/>
                  </a:ext>
                </a:extLst>
              </p:cNvPr>
              <p:cNvSpPr txBox="1"/>
              <p:nvPr/>
            </p:nvSpPr>
            <p:spPr>
              <a:xfrm>
                <a:off x="7815894" y="1339369"/>
                <a:ext cx="25787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𝑙𝑖𝑛𝑒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IN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IN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IN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67799F-737C-C7EF-A211-2CAE803A8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894" y="1339369"/>
                <a:ext cx="2578783" cy="276999"/>
              </a:xfrm>
              <a:prstGeom prst="rect">
                <a:avLst/>
              </a:prstGeom>
              <a:blipFill>
                <a:blip r:embed="rId3"/>
                <a:stretch>
                  <a:fillRect l="-1182" r="-1182" b="-4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93088A-AD58-6512-56B3-32F0A073F5AE}"/>
                  </a:ext>
                </a:extLst>
              </p:cNvPr>
              <p:cNvSpPr txBox="1"/>
              <p:nvPr/>
            </p:nvSpPr>
            <p:spPr>
              <a:xfrm>
                <a:off x="7997448" y="1712271"/>
                <a:ext cx="23972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I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93088A-AD58-6512-56B3-32F0A073F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448" y="1712271"/>
                <a:ext cx="2397227" cy="276999"/>
              </a:xfrm>
              <a:prstGeom prst="rect">
                <a:avLst/>
              </a:prstGeom>
              <a:blipFill>
                <a:blip r:embed="rId4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15643E-0D78-5B15-C444-0619006DB14A}"/>
                  </a:ext>
                </a:extLst>
              </p:cNvPr>
              <p:cNvSpPr txBox="1"/>
              <p:nvPr/>
            </p:nvSpPr>
            <p:spPr>
              <a:xfrm>
                <a:off x="6746638" y="2115928"/>
                <a:ext cx="48419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I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𝑎𝑙𝑤𝑎𝑦𝑠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𝑛𝑜𝑟𝑚𝑎𝑙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IN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IN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IN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15643E-0D78-5B15-C444-0619006DB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638" y="2115928"/>
                <a:ext cx="4841948" cy="276999"/>
              </a:xfrm>
              <a:prstGeom prst="rect">
                <a:avLst/>
              </a:prstGeom>
              <a:blipFill>
                <a:blip r:embed="rId5"/>
                <a:stretch>
                  <a:fillRect l="-378" t="-41304" r="-378" b="-369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CE77E64-8893-3ACB-ACB8-8CE0A046EE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37" b="8624"/>
          <a:stretch/>
        </p:blipFill>
        <p:spPr>
          <a:xfrm>
            <a:off x="7433646" y="2994964"/>
            <a:ext cx="3483170" cy="3441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51CED1-2B7F-6013-ABDC-163F7E31E5DD}"/>
                  </a:ext>
                </a:extLst>
              </p:cNvPr>
              <p:cNvSpPr txBox="1"/>
              <p:nvPr/>
            </p:nvSpPr>
            <p:spPr>
              <a:xfrm rot="3813302">
                <a:off x="7484722" y="3767687"/>
                <a:ext cx="10152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1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51CED1-2B7F-6013-ABDC-163F7E31E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813302">
                <a:off x="7484722" y="3767687"/>
                <a:ext cx="1015214" cy="215444"/>
              </a:xfrm>
              <a:prstGeom prst="rect">
                <a:avLst/>
              </a:prstGeom>
              <a:blipFill>
                <a:blip r:embed="rId7"/>
                <a:stretch>
                  <a:fillRect l="-4717" t="-602" b="-24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1B0346-04F4-DEA1-95D0-7D2E9DB395AE}"/>
                  </a:ext>
                </a:extLst>
              </p:cNvPr>
              <p:cNvSpPr txBox="1"/>
              <p:nvPr/>
            </p:nvSpPr>
            <p:spPr>
              <a:xfrm rot="3813302">
                <a:off x="8833159" y="5685512"/>
                <a:ext cx="13290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14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14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IN" sz="14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14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−3=0</m:t>
                      </m:r>
                    </m:oMath>
                  </m:oMathPara>
                </a14:m>
                <a:endParaRPr lang="en-IN" sz="140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1B0346-04F4-DEA1-95D0-7D2E9DB39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813302">
                <a:off x="8833159" y="5685512"/>
                <a:ext cx="1329018" cy="215444"/>
              </a:xfrm>
              <a:prstGeom prst="rect">
                <a:avLst/>
              </a:prstGeom>
              <a:blipFill>
                <a:blip r:embed="rId8"/>
                <a:stretch>
                  <a:fillRect l="-3077" b="-23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C9700E-3FB2-6EFB-10C9-D31018B84823}"/>
                  </a:ext>
                </a:extLst>
              </p:cNvPr>
              <p:cNvSpPr txBox="1"/>
              <p:nvPr/>
            </p:nvSpPr>
            <p:spPr>
              <a:xfrm>
                <a:off x="9497668" y="4193208"/>
                <a:ext cx="3848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N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C9700E-3FB2-6EFB-10C9-D31018B84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68" y="4193208"/>
                <a:ext cx="384887" cy="369332"/>
              </a:xfrm>
              <a:prstGeom prst="rect">
                <a:avLst/>
              </a:prstGeom>
              <a:blipFill>
                <a:blip r:embed="rId9"/>
                <a:stretch>
                  <a:fillRect t="-20000" r="-30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274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B465BD2-3801-7BA8-A38F-548C0A14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Functions</a:t>
            </a:r>
            <a:endParaRPr lang="en-IN" dirty="0"/>
          </a:p>
        </p:txBody>
      </p:sp>
      <p:pic>
        <p:nvPicPr>
          <p:cNvPr id="11" name="Picture 2" descr="exponential-v-quadratic-3 | Epsilon Theory">
            <a:extLst>
              <a:ext uri="{FF2B5EF4-FFF2-40B4-BE49-F238E27FC236}">
                <a16:creationId xmlns:a16="http://schemas.microsoft.com/office/drawing/2014/main" id="{A767CBB1-62D4-48C5-71BE-A0B36337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729" y="1434333"/>
            <a:ext cx="4473559" cy="372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unction (mathematics) - Wikiversity">
            <a:extLst>
              <a:ext uri="{FF2B5EF4-FFF2-40B4-BE49-F238E27FC236}">
                <a16:creationId xmlns:a16="http://schemas.microsoft.com/office/drawing/2014/main" id="{052908DD-7840-B1B8-AD7C-5DEABC56A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44" b="74902"/>
          <a:stretch/>
        </p:blipFill>
        <p:spPr bwMode="auto">
          <a:xfrm>
            <a:off x="1336287" y="5234891"/>
            <a:ext cx="4641734" cy="116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Functions and its Type in Mathematics">
            <a:extLst>
              <a:ext uri="{FF2B5EF4-FFF2-40B4-BE49-F238E27FC236}">
                <a16:creationId xmlns:a16="http://schemas.microsoft.com/office/drawing/2014/main" id="{A46E9823-C7EC-02BA-B024-C32186C7C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8" b="5424"/>
          <a:stretch/>
        </p:blipFill>
        <p:spPr bwMode="auto">
          <a:xfrm>
            <a:off x="3844755" y="2146018"/>
            <a:ext cx="2432951" cy="128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41AF09-E798-E312-8602-AB4CC190C5AE}"/>
              </a:ext>
            </a:extLst>
          </p:cNvPr>
          <p:cNvSpPr txBox="1"/>
          <p:nvPr/>
        </p:nvSpPr>
        <p:spPr>
          <a:xfrm>
            <a:off x="838200" y="1601933"/>
            <a:ext cx="4641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A </a:t>
            </a:r>
            <a:r>
              <a:rPr lang="en-IN">
                <a:solidFill>
                  <a:srgbClr val="478905"/>
                </a:solidFill>
              </a:rPr>
              <a:t>function</a:t>
            </a:r>
            <a:r>
              <a:rPr lang="en-IN"/>
              <a:t> relates </a:t>
            </a:r>
            <a:r>
              <a:rPr lang="en-IN">
                <a:solidFill>
                  <a:srgbClr val="FF0000"/>
                </a:solidFill>
              </a:rPr>
              <a:t>every element </a:t>
            </a:r>
            <a:r>
              <a:rPr lang="en-IN"/>
              <a:t>in a set to </a:t>
            </a:r>
            <a:r>
              <a:rPr lang="en-IN">
                <a:solidFill>
                  <a:srgbClr val="FF0000"/>
                </a:solidFill>
              </a:rPr>
              <a:t>exactly one element </a:t>
            </a:r>
            <a:r>
              <a:rPr lang="en-IN"/>
              <a:t>in another set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2FF5FD-BEBC-AA28-9166-04F75CD776EA}"/>
              </a:ext>
            </a:extLst>
          </p:cNvPr>
          <p:cNvGrpSpPr/>
          <p:nvPr/>
        </p:nvGrpSpPr>
        <p:grpSpPr>
          <a:xfrm>
            <a:off x="838200" y="2248264"/>
            <a:ext cx="3721559" cy="2702525"/>
            <a:chOff x="689321" y="2253942"/>
            <a:chExt cx="3721559" cy="270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67039A3-8875-D199-54AB-9EAADCD4C302}"/>
                    </a:ext>
                  </a:extLst>
                </p:cNvPr>
                <p:cNvSpPr txBox="1"/>
                <p:nvPr/>
              </p:nvSpPr>
              <p:spPr>
                <a:xfrm>
                  <a:off x="1811603" y="2253942"/>
                  <a:ext cx="10651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67039A3-8875-D199-54AB-9EAADCD4C3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1603" y="2253942"/>
                  <a:ext cx="106516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7471" t="-2222" r="-4598" b="-3555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B7326E4-7776-894D-DDB3-E45163E7C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686" y="2530941"/>
              <a:ext cx="682917" cy="8193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75E2082-96F3-C03D-8EEB-82A2CB0DFC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50968" y="2525263"/>
              <a:ext cx="300924" cy="825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6DB4763-8103-2E75-DB58-25D1868A39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5978" y="2479070"/>
              <a:ext cx="417508" cy="8615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E08605-9294-188E-4EA0-F1595ED4CE35}"/>
                </a:ext>
              </a:extLst>
            </p:cNvPr>
            <p:cNvSpPr txBox="1"/>
            <p:nvPr/>
          </p:nvSpPr>
          <p:spPr>
            <a:xfrm>
              <a:off x="689321" y="3300406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/>
                <a:t>function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6369A0-9ADC-28CC-CB2F-D3EF17FA6379}"/>
                </a:ext>
              </a:extLst>
            </p:cNvPr>
            <p:cNvSpPr txBox="1"/>
            <p:nvPr/>
          </p:nvSpPr>
          <p:spPr>
            <a:xfrm>
              <a:off x="2125891" y="3300406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/>
                <a:t>domain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96DA17-9292-190C-721E-4239C8B606C7}"/>
                </a:ext>
              </a:extLst>
            </p:cNvPr>
            <p:cNvSpPr txBox="1"/>
            <p:nvPr/>
          </p:nvSpPr>
          <p:spPr>
            <a:xfrm>
              <a:off x="3083268" y="3300823"/>
              <a:ext cx="1186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/>
                <a:t>co-domain</a:t>
              </a:r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70BAEBE0-151C-1138-9FBC-C70D702E3DBD}"/>
                </a:ext>
              </a:extLst>
            </p:cNvPr>
            <p:cNvSpPr/>
            <p:nvPr/>
          </p:nvSpPr>
          <p:spPr>
            <a:xfrm>
              <a:off x="942258" y="3901649"/>
              <a:ext cx="758909" cy="103452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400"/>
                <a:t>A</a:t>
              </a:r>
            </a:p>
            <a:p>
              <a:pPr algn="ctr"/>
              <a:endParaRPr lang="en-IN"/>
            </a:p>
            <a:p>
              <a:pPr algn="ctr"/>
              <a:endParaRPr lang="en-IN"/>
            </a:p>
            <a:p>
              <a:pPr algn="ctr"/>
              <a:endParaRPr lang="en-IN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EBCECA8A-680C-84C2-FF29-0146D190261D}"/>
                </a:ext>
              </a:extLst>
            </p:cNvPr>
            <p:cNvSpPr/>
            <p:nvPr/>
          </p:nvSpPr>
          <p:spPr>
            <a:xfrm>
              <a:off x="2725249" y="3921939"/>
              <a:ext cx="758909" cy="103452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400"/>
                <a:t>B</a:t>
              </a:r>
            </a:p>
            <a:p>
              <a:pPr algn="ctr"/>
              <a:endParaRPr lang="en-IN"/>
            </a:p>
            <a:p>
              <a:pPr algn="ctr"/>
              <a:endParaRPr lang="en-IN"/>
            </a:p>
            <a:p>
              <a:pPr algn="ctr"/>
              <a:endParaRPr lang="en-IN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95641F92-48DD-4484-F0B8-2B27163A594F}"/>
                </a:ext>
              </a:extLst>
            </p:cNvPr>
            <p:cNvSpPr/>
            <p:nvPr/>
          </p:nvSpPr>
          <p:spPr>
            <a:xfrm>
              <a:off x="2884325" y="4277069"/>
              <a:ext cx="321473" cy="334271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E711C089-5561-62E7-5A2B-C29DFEFAD38C}"/>
                </a:ext>
              </a:extLst>
            </p:cNvPr>
            <p:cNvSpPr/>
            <p:nvPr/>
          </p:nvSpPr>
          <p:spPr>
            <a:xfrm>
              <a:off x="1265323" y="4357491"/>
              <a:ext cx="56390" cy="56390"/>
            </a:xfrm>
            <a:prstGeom prst="flowChartConnector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DAF08A0E-99F5-6B15-507D-8EED1814DBC4}"/>
                </a:ext>
              </a:extLst>
            </p:cNvPr>
            <p:cNvSpPr/>
            <p:nvPr/>
          </p:nvSpPr>
          <p:spPr>
            <a:xfrm>
              <a:off x="1256677" y="4697983"/>
              <a:ext cx="56390" cy="56390"/>
            </a:xfrm>
            <a:prstGeom prst="flowChartConnector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3DEDB76F-DC0A-215C-58D8-FB6C770A0AF6}"/>
                </a:ext>
              </a:extLst>
            </p:cNvPr>
            <p:cNvSpPr/>
            <p:nvPr/>
          </p:nvSpPr>
          <p:spPr>
            <a:xfrm>
              <a:off x="3023679" y="4325415"/>
              <a:ext cx="56390" cy="56390"/>
            </a:xfrm>
            <a:prstGeom prst="flowChartConnector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D2A330A3-1C2B-45DF-6169-9E7FD2CE9307}"/>
                </a:ext>
              </a:extLst>
            </p:cNvPr>
            <p:cNvSpPr/>
            <p:nvPr/>
          </p:nvSpPr>
          <p:spPr>
            <a:xfrm>
              <a:off x="3016537" y="4471613"/>
              <a:ext cx="56390" cy="56390"/>
            </a:xfrm>
            <a:prstGeom prst="flowChartConnector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B1C54EE-5C99-63A2-92E6-CACB4B50E692}"/>
                </a:ext>
              </a:extLst>
            </p:cNvPr>
            <p:cNvCxnSpPr>
              <a:cxnSpLocks/>
              <a:endCxn id="38" idx="4"/>
            </p:cNvCxnSpPr>
            <p:nvPr/>
          </p:nvCxnSpPr>
          <p:spPr>
            <a:xfrm flipV="1">
              <a:off x="1310146" y="4381322"/>
              <a:ext cx="1741728" cy="5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52736F5-07C1-B669-D42B-8B600F460C86}"/>
                </a:ext>
              </a:extLst>
            </p:cNvPr>
            <p:cNvCxnSpPr>
              <a:cxnSpLocks/>
              <a:endCxn id="39" idx="6"/>
            </p:cNvCxnSpPr>
            <p:nvPr/>
          </p:nvCxnSpPr>
          <p:spPr>
            <a:xfrm flipV="1">
              <a:off x="1274809" y="4499808"/>
              <a:ext cx="1798118" cy="223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FBEF50-64EB-A5EF-1548-A15403A4DBEB}"/>
                </a:ext>
              </a:extLst>
            </p:cNvPr>
            <p:cNvSpPr txBox="1"/>
            <p:nvPr/>
          </p:nvSpPr>
          <p:spPr>
            <a:xfrm>
              <a:off x="3695876" y="4455203"/>
              <a:ext cx="715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/>
                <a:t>range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05E31AC-7065-D4F6-171B-11A48BD516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8862" y="4463557"/>
              <a:ext cx="602134" cy="2094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Rectangle 1">
            <a:extLst>
              <a:ext uri="{FF2B5EF4-FFF2-40B4-BE49-F238E27FC236}">
                <a16:creationId xmlns:a16="http://schemas.microsoft.com/office/drawing/2014/main" id="{CCBA8052-6D7B-08BC-004E-4B88FE95C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5169" y="5358401"/>
            <a:ext cx="4796677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latin typeface="+mn-lt"/>
              </a:rPr>
              <a:t>A function which has either  or one of its subsets as its range is called a </a:t>
            </a:r>
            <a:r>
              <a:rPr lang="en-US" altLang="en-US" b="1">
                <a:latin typeface="+mn-lt"/>
              </a:rPr>
              <a:t>real valued function</a:t>
            </a:r>
            <a:r>
              <a:rPr lang="en-US" altLang="en-US">
                <a:latin typeface="+mn-lt"/>
              </a:rPr>
              <a:t>. Further, if its domain is also either R or a subset of R, it is called a </a:t>
            </a:r>
            <a:r>
              <a:rPr lang="en-US" altLang="en-US" b="1">
                <a:latin typeface="+mn-lt"/>
              </a:rPr>
              <a:t>real function </a:t>
            </a:r>
          </a:p>
        </p:txBody>
      </p:sp>
    </p:spTree>
    <p:extLst>
      <p:ext uri="{BB962C8B-B14F-4D97-AF65-F5344CB8AC3E}">
        <p14:creationId xmlns:p14="http://schemas.microsoft.com/office/powerpoint/2010/main" val="375465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6E2FC-2FE4-7D4C-FADC-14C6E324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Limit of a function</a:t>
            </a:r>
          </a:p>
        </p:txBody>
      </p:sp>
      <p:pic>
        <p:nvPicPr>
          <p:cNvPr id="1026" name="Picture 2" descr="Mathematics: What is a limit? - Quora">
            <a:extLst>
              <a:ext uri="{FF2B5EF4-FFF2-40B4-BE49-F238E27FC236}">
                <a16:creationId xmlns:a16="http://schemas.microsoft.com/office/drawing/2014/main" id="{5865EF3C-D9E0-DFCA-849B-9797DA02C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1503693"/>
            <a:ext cx="31432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nding Limits Graphically (How To w/ 29 Examples!)">
            <a:extLst>
              <a:ext uri="{FF2B5EF4-FFF2-40B4-BE49-F238E27FC236}">
                <a16:creationId xmlns:a16="http://schemas.microsoft.com/office/drawing/2014/main" id="{DA888B08-16B3-BDE8-999E-566A2BA14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63"/>
          <a:stretch/>
        </p:blipFill>
        <p:spPr bwMode="auto">
          <a:xfrm>
            <a:off x="514710" y="4406671"/>
            <a:ext cx="4205821" cy="208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121642-57BB-405D-9F25-75138E04D60A}"/>
              </a:ext>
            </a:extLst>
          </p:cNvPr>
          <p:cNvSpPr txBox="1"/>
          <p:nvPr/>
        </p:nvSpPr>
        <p:spPr>
          <a:xfrm>
            <a:off x="4620344" y="1713786"/>
            <a:ext cx="6094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161616"/>
                </a:solidFill>
                <a:effectLst/>
                <a:latin typeface="Soleil"/>
              </a:rPr>
              <a:t>The </a:t>
            </a:r>
            <a:r>
              <a:rPr lang="en-US" b="1" i="0">
                <a:solidFill>
                  <a:srgbClr val="161616"/>
                </a:solidFill>
                <a:effectLst/>
                <a:latin typeface="Soleil"/>
              </a:rPr>
              <a:t>limit</a:t>
            </a:r>
            <a:r>
              <a:rPr lang="en-US" b="0" i="0">
                <a:solidFill>
                  <a:srgbClr val="161616"/>
                </a:solidFill>
                <a:effectLst/>
                <a:latin typeface="Soleil"/>
              </a:rPr>
              <a:t> of a function at a point </a:t>
            </a:r>
            <a:r>
              <a:rPr lang="en-US" b="0" i="1">
                <a:solidFill>
                  <a:srgbClr val="161616"/>
                </a:solidFill>
                <a:effectLst/>
                <a:latin typeface="KaTeX_Math"/>
              </a:rPr>
              <a:t>a</a:t>
            </a:r>
            <a:r>
              <a:rPr lang="en-US" b="0" i="0">
                <a:solidFill>
                  <a:srgbClr val="161616"/>
                </a:solidFill>
                <a:effectLst/>
                <a:latin typeface="Soleil"/>
              </a:rPr>
              <a:t> in its domain (if it exists) is the value that the function approaches as its argument approaches </a:t>
            </a:r>
            <a:r>
              <a:rPr lang="en-US" b="0" i="1">
                <a:solidFill>
                  <a:srgbClr val="161616"/>
                </a:solidFill>
                <a:effectLst/>
                <a:latin typeface="KaTeX_Math"/>
              </a:rPr>
              <a:t>a</a:t>
            </a:r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EA39B1-0B3A-66E6-3591-1C7E821765AE}"/>
                  </a:ext>
                </a:extLst>
              </p:cNvPr>
              <p:cNvSpPr txBox="1"/>
              <p:nvPr/>
            </p:nvSpPr>
            <p:spPr>
              <a:xfrm>
                <a:off x="4720531" y="2973762"/>
                <a:ext cx="1255144" cy="3654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i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IN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IN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IN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=</m:t>
                          </m:r>
                          <m:func>
                            <m:funcPr>
                              <m:ctrlPr>
                                <a:rPr lang="en-IN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IN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b="0" i="0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IN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IN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IN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IN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N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IN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func>
                    </m:oMath>
                  </m:oMathPara>
                </a14:m>
                <a:endParaRPr lang="en-IN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EA39B1-0B3A-66E6-3591-1C7E82176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531" y="2973762"/>
                <a:ext cx="1255144" cy="365421"/>
              </a:xfrm>
              <a:prstGeom prst="rect">
                <a:avLst/>
              </a:prstGeom>
              <a:blipFill>
                <a:blip r:embed="rId4"/>
                <a:stretch>
                  <a:fillRect l="-3398" r="-113592" b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52E531-671A-A29C-3CDD-6FDA8F652FA8}"/>
                  </a:ext>
                </a:extLst>
              </p:cNvPr>
              <p:cNvSpPr txBox="1"/>
              <p:nvPr/>
            </p:nvSpPr>
            <p:spPr>
              <a:xfrm>
                <a:off x="8113518" y="2973762"/>
                <a:ext cx="1255144" cy="3654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I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I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I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=</m:t>
                          </m:r>
                          <m:func>
                            <m:funcPr>
                              <m:ctrlPr>
                                <a:rPr lang="en-I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I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b="0" i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I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I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I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I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I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func>
                    </m:oMath>
                  </m:oMathPara>
                </a14:m>
                <a:endParaRPr lang="en-IN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52E531-671A-A29C-3CDD-6FDA8F652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518" y="2973762"/>
                <a:ext cx="1255144" cy="365421"/>
              </a:xfrm>
              <a:prstGeom prst="rect">
                <a:avLst/>
              </a:prstGeom>
              <a:blipFill>
                <a:blip r:embed="rId5"/>
                <a:stretch>
                  <a:fillRect l="-3883" r="-113592" b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29E7EF9-71E5-4EA8-3872-B3C742902B88}"/>
              </a:ext>
            </a:extLst>
          </p:cNvPr>
          <p:cNvSpPr txBox="1"/>
          <p:nvPr/>
        </p:nvSpPr>
        <p:spPr>
          <a:xfrm>
            <a:off x="5163593" y="3518059"/>
            <a:ext cx="1624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/>
              <a:t>Left Hand Limit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311D5-40B5-C8A8-DDFE-ED80FAF30660}"/>
              </a:ext>
            </a:extLst>
          </p:cNvPr>
          <p:cNvSpPr txBox="1"/>
          <p:nvPr/>
        </p:nvSpPr>
        <p:spPr>
          <a:xfrm>
            <a:off x="8559868" y="3429000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/>
              <a:t>Right Hand Limit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212469-380E-4F36-F2B3-F070073EF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684811"/>
              </p:ext>
            </p:extLst>
          </p:nvPr>
        </p:nvGraphicFramePr>
        <p:xfrm>
          <a:off x="4695810" y="4131067"/>
          <a:ext cx="3316622" cy="1203960"/>
        </p:xfrm>
        <a:graphic>
          <a:graphicData uri="http://schemas.openxmlformats.org/drawingml/2006/table">
            <a:tbl>
              <a:tblPr/>
              <a:tblGrid>
                <a:gridCol w="3316622">
                  <a:extLst>
                    <a:ext uri="{9D8B030D-6E8A-4147-A177-3AD203B41FA5}">
                      <a16:colId xmlns:a16="http://schemas.microsoft.com/office/drawing/2014/main" val="2054181533"/>
                    </a:ext>
                  </a:extLst>
                </a:gridCol>
              </a:tblGrid>
              <a:tr h="785862">
                <a:tc>
                  <a:txBody>
                    <a:bodyPr/>
                    <a:lstStyle/>
                    <a:p>
                      <a:pPr fontAlgn="t"/>
                      <a:r>
                        <a:rPr lang="en-US" sz="1600" b="0">
                          <a:effectLst/>
                        </a:rPr>
                        <a:t>The limit of a function exists if and only if the left-hand limit is equal to the right-hand limit.</a:t>
                      </a:r>
                    </a:p>
                  </a:txBody>
                  <a:tcPr marL="76200" marR="76200" marT="114300" marB="114300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3576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F5EA90-89DC-F1E2-E109-A1B7C18BDB6F}"/>
                  </a:ext>
                </a:extLst>
              </p:cNvPr>
              <p:cNvSpPr txBox="1"/>
              <p:nvPr/>
            </p:nvSpPr>
            <p:spPr>
              <a:xfrm>
                <a:off x="8113518" y="4528568"/>
                <a:ext cx="2771955" cy="408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I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IN" sz="20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I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I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I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2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=</m:t>
                          </m:r>
                          <m:func>
                            <m:funcPr>
                              <m:ctrlPr>
                                <a:rPr lang="en-IN" sz="2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IN" sz="20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0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I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en-IN" sz="20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IN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I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IN" sz="20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I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func>
                          <m:r>
                            <a:rPr lang="en-I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func>
                    </m:oMath>
                  </m:oMathPara>
                </a14:m>
                <a:endParaRPr lang="en-IN" sz="200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F5EA90-89DC-F1E2-E109-A1B7C18BD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518" y="4528568"/>
                <a:ext cx="2771955" cy="408958"/>
              </a:xfrm>
              <a:prstGeom prst="rect">
                <a:avLst/>
              </a:prstGeom>
              <a:blipFill>
                <a:blip r:embed="rId6"/>
                <a:stretch>
                  <a:fillRect l="-1758" r="-10769" b="-119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 descr="Limit of Functions: Find the Limit in Easy Steps - Statistics How To">
            <a:extLst>
              <a:ext uri="{FF2B5EF4-FFF2-40B4-BE49-F238E27FC236}">
                <a16:creationId xmlns:a16="http://schemas.microsoft.com/office/drawing/2014/main" id="{8010BB53-3DFC-033F-CF9D-65F9EF2B2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69" y="5719765"/>
            <a:ext cx="28194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026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6E2FC-2FE4-7D4C-FADC-14C6E324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Limit of a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B5234-D81E-F778-1376-E55E0F8F3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61432"/>
            <a:ext cx="2760204" cy="2485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F4AF6E-DB3B-6117-7E63-71A5DAF43D42}"/>
                  </a:ext>
                </a:extLst>
              </p:cNvPr>
              <p:cNvSpPr txBox="1"/>
              <p:nvPr/>
            </p:nvSpPr>
            <p:spPr>
              <a:xfrm>
                <a:off x="3568625" y="2944118"/>
                <a:ext cx="207576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IN" sz="1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F4AF6E-DB3B-6117-7E63-71A5DAF43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625" y="2944118"/>
                <a:ext cx="2075761" cy="215444"/>
              </a:xfrm>
              <a:prstGeom prst="rect">
                <a:avLst/>
              </a:prstGeom>
              <a:blipFill>
                <a:blip r:embed="rId3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B19D0F5B-96B7-1350-099D-88B729E40350}"/>
              </a:ext>
            </a:extLst>
          </p:cNvPr>
          <p:cNvSpPr/>
          <p:nvPr/>
        </p:nvSpPr>
        <p:spPr>
          <a:xfrm>
            <a:off x="2277375" y="3347049"/>
            <a:ext cx="69011" cy="819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EEF4171-FF74-18B5-4163-5FA2691A1E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847749"/>
                  </p:ext>
                </p:extLst>
              </p:nvPr>
            </p:nvGraphicFramePr>
            <p:xfrm>
              <a:off x="217677" y="4335259"/>
              <a:ext cx="4388829" cy="2100924"/>
            </p:xfrm>
            <a:graphic>
              <a:graphicData uri="http://schemas.openxmlformats.org/drawingml/2006/table">
                <a:tbl>
                  <a:tblPr>
                    <a:tableStyleId>{5DA37D80-6434-44D0-A028-1B22A696006F}</a:tableStyleId>
                  </a:tblPr>
                  <a:tblGrid>
                    <a:gridCol w="991138">
                      <a:extLst>
                        <a:ext uri="{9D8B030D-6E8A-4147-A177-3AD203B41FA5}">
                          <a16:colId xmlns:a16="http://schemas.microsoft.com/office/drawing/2014/main" val="4237130794"/>
                        </a:ext>
                      </a:extLst>
                    </a:gridCol>
                    <a:gridCol w="991138">
                      <a:extLst>
                        <a:ext uri="{9D8B030D-6E8A-4147-A177-3AD203B41FA5}">
                          <a16:colId xmlns:a16="http://schemas.microsoft.com/office/drawing/2014/main" val="580610280"/>
                        </a:ext>
                      </a:extLst>
                    </a:gridCol>
                    <a:gridCol w="500785">
                      <a:extLst>
                        <a:ext uri="{9D8B030D-6E8A-4147-A177-3AD203B41FA5}">
                          <a16:colId xmlns:a16="http://schemas.microsoft.com/office/drawing/2014/main" val="654551903"/>
                        </a:ext>
                      </a:extLst>
                    </a:gridCol>
                    <a:gridCol w="667714">
                      <a:extLst>
                        <a:ext uri="{9D8B030D-6E8A-4147-A177-3AD203B41FA5}">
                          <a16:colId xmlns:a16="http://schemas.microsoft.com/office/drawing/2014/main" val="1076429445"/>
                        </a:ext>
                      </a:extLst>
                    </a:gridCol>
                    <a:gridCol w="1238054">
                      <a:extLst>
                        <a:ext uri="{9D8B030D-6E8A-4147-A177-3AD203B41FA5}">
                          <a16:colId xmlns:a16="http://schemas.microsoft.com/office/drawing/2014/main" val="3427834195"/>
                        </a:ext>
                      </a:extLst>
                    </a:gridCol>
                  </a:tblGrid>
                  <a:tr h="300132"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b="1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IN" sz="1100" b="1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lang="en-IN" sz="1100" b="1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rowSpan="7">
                      <a:txBody>
                        <a:bodyPr/>
                        <a:lstStyle/>
                        <a:p>
                          <a:pPr algn="l" fontAlgn="b"/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b="1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IN" sz="1100" b="1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en-IN" sz="1100" b="1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119800144"/>
                      </a:ext>
                    </a:extLst>
                  </a:tr>
                  <a:tr h="30013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3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11948075"/>
                      </a:ext>
                    </a:extLst>
                  </a:tr>
                  <a:tr h="30013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1.5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1.25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2.5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1.25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94264102"/>
                      </a:ext>
                    </a:extLst>
                  </a:tr>
                  <a:tr h="30013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1.9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2.1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05959018"/>
                      </a:ext>
                    </a:extLst>
                  </a:tr>
                  <a:tr h="30013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1.99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2.01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02305027"/>
                      </a:ext>
                    </a:extLst>
                  </a:tr>
                  <a:tr h="30013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1.999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1.000001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2.001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1.000001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98788255"/>
                      </a:ext>
                    </a:extLst>
                  </a:tr>
                  <a:tr h="30013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1.9999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1.00000001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2.0001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1.00000001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870288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EEF4171-FF74-18B5-4163-5FA2691A1E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847749"/>
                  </p:ext>
                </p:extLst>
              </p:nvPr>
            </p:nvGraphicFramePr>
            <p:xfrm>
              <a:off x="217677" y="4335259"/>
              <a:ext cx="4388829" cy="2100924"/>
            </p:xfrm>
            <a:graphic>
              <a:graphicData uri="http://schemas.openxmlformats.org/drawingml/2006/table">
                <a:tbl>
                  <a:tblPr>
                    <a:tableStyleId>{5DA37D80-6434-44D0-A028-1B22A696006F}</a:tableStyleId>
                  </a:tblPr>
                  <a:tblGrid>
                    <a:gridCol w="991138">
                      <a:extLst>
                        <a:ext uri="{9D8B030D-6E8A-4147-A177-3AD203B41FA5}">
                          <a16:colId xmlns:a16="http://schemas.microsoft.com/office/drawing/2014/main" val="4237130794"/>
                        </a:ext>
                      </a:extLst>
                    </a:gridCol>
                    <a:gridCol w="991138">
                      <a:extLst>
                        <a:ext uri="{9D8B030D-6E8A-4147-A177-3AD203B41FA5}">
                          <a16:colId xmlns:a16="http://schemas.microsoft.com/office/drawing/2014/main" val="580610280"/>
                        </a:ext>
                      </a:extLst>
                    </a:gridCol>
                    <a:gridCol w="500785">
                      <a:extLst>
                        <a:ext uri="{9D8B030D-6E8A-4147-A177-3AD203B41FA5}">
                          <a16:colId xmlns:a16="http://schemas.microsoft.com/office/drawing/2014/main" val="654551903"/>
                        </a:ext>
                      </a:extLst>
                    </a:gridCol>
                    <a:gridCol w="667714">
                      <a:extLst>
                        <a:ext uri="{9D8B030D-6E8A-4147-A177-3AD203B41FA5}">
                          <a16:colId xmlns:a16="http://schemas.microsoft.com/office/drawing/2014/main" val="1076429445"/>
                        </a:ext>
                      </a:extLst>
                    </a:gridCol>
                    <a:gridCol w="1238054">
                      <a:extLst>
                        <a:ext uri="{9D8B030D-6E8A-4147-A177-3AD203B41FA5}">
                          <a16:colId xmlns:a16="http://schemas.microsoft.com/office/drawing/2014/main" val="3427834195"/>
                        </a:ext>
                      </a:extLst>
                    </a:gridCol>
                  </a:tblGrid>
                  <a:tr h="3001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613" t="-2041" r="-343558" b="-6346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100613" t="-2041" r="-243558" b="-634694"/>
                          </a:stretch>
                        </a:blipFill>
                      </a:tcPr>
                    </a:tc>
                    <a:tc rowSpan="7">
                      <a:txBody>
                        <a:bodyPr/>
                        <a:lstStyle/>
                        <a:p>
                          <a:pPr algn="l" fontAlgn="b"/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371818" t="-2041" r="-186364" b="-6346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255665" t="-2041" r="-985" b="-6346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800144"/>
                      </a:ext>
                    </a:extLst>
                  </a:tr>
                  <a:tr h="30013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3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11948075"/>
                      </a:ext>
                    </a:extLst>
                  </a:tr>
                  <a:tr h="30013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1.5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1.25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2.5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1.25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94264102"/>
                      </a:ext>
                    </a:extLst>
                  </a:tr>
                  <a:tr h="30013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1.9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2.1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05959018"/>
                      </a:ext>
                    </a:extLst>
                  </a:tr>
                  <a:tr h="30013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1.99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2.01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02305027"/>
                      </a:ext>
                    </a:extLst>
                  </a:tr>
                  <a:tr h="30013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1.999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1.000001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2.001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1.000001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98788255"/>
                      </a:ext>
                    </a:extLst>
                  </a:tr>
                  <a:tr h="30013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1.9999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1.00000001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2.0001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1.00000001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8702885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B05D6C0-B04A-20C9-4133-E003A22E0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917" y="920383"/>
            <a:ext cx="3122708" cy="3142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86684D7A-AD6E-81A2-D383-4841994A08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267781"/>
                  </p:ext>
                </p:extLst>
              </p:nvPr>
            </p:nvGraphicFramePr>
            <p:xfrm>
              <a:off x="6306780" y="4320142"/>
              <a:ext cx="4270365" cy="2194955"/>
            </p:xfrm>
            <a:graphic>
              <a:graphicData uri="http://schemas.openxmlformats.org/drawingml/2006/table">
                <a:tbl>
                  <a:tblPr>
                    <a:tableStyleId>{BDBED569-4797-4DF1-A0F4-6AAB3CD982D8}</a:tableStyleId>
                  </a:tblPr>
                  <a:tblGrid>
                    <a:gridCol w="871190">
                      <a:extLst>
                        <a:ext uri="{9D8B030D-6E8A-4147-A177-3AD203B41FA5}">
                          <a16:colId xmlns:a16="http://schemas.microsoft.com/office/drawing/2014/main" val="680577007"/>
                        </a:ext>
                      </a:extLst>
                    </a:gridCol>
                    <a:gridCol w="1283860">
                      <a:extLst>
                        <a:ext uri="{9D8B030D-6E8A-4147-A177-3AD203B41FA5}">
                          <a16:colId xmlns:a16="http://schemas.microsoft.com/office/drawing/2014/main" val="1972614218"/>
                        </a:ext>
                      </a:extLst>
                    </a:gridCol>
                    <a:gridCol w="440182">
                      <a:extLst>
                        <a:ext uri="{9D8B030D-6E8A-4147-A177-3AD203B41FA5}">
                          <a16:colId xmlns:a16="http://schemas.microsoft.com/office/drawing/2014/main" val="2894496759"/>
                        </a:ext>
                      </a:extLst>
                    </a:gridCol>
                    <a:gridCol w="586908">
                      <a:extLst>
                        <a:ext uri="{9D8B030D-6E8A-4147-A177-3AD203B41FA5}">
                          <a16:colId xmlns:a16="http://schemas.microsoft.com/office/drawing/2014/main" val="3542043026"/>
                        </a:ext>
                      </a:extLst>
                    </a:gridCol>
                    <a:gridCol w="1088225">
                      <a:extLst>
                        <a:ext uri="{9D8B030D-6E8A-4147-A177-3AD203B41FA5}">
                          <a16:colId xmlns:a16="http://schemas.microsoft.com/office/drawing/2014/main" val="3770966752"/>
                        </a:ext>
                      </a:extLst>
                    </a:gridCol>
                  </a:tblGrid>
                  <a:tr h="313565"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b="1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IN" sz="1100" b="1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lang="en-IN" sz="1100" b="1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100" b="1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IN" sz="1100" b="1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IN" sz="11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en-IN" sz="1100" b="1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95928543"/>
                      </a:ext>
                    </a:extLst>
                  </a:tr>
                  <a:tr h="3135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rowSpan="6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3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6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68253223"/>
                      </a:ext>
                    </a:extLst>
                  </a:tr>
                  <a:tr h="3135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1.5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2.25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2.5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5.5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78692706"/>
                      </a:ext>
                    </a:extLst>
                  </a:tr>
                  <a:tr h="3135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1.9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3.61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2.1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5.1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65833675"/>
                      </a:ext>
                    </a:extLst>
                  </a:tr>
                  <a:tr h="3135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1.99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3.9601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2.01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5.01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35344507"/>
                      </a:ext>
                    </a:extLst>
                  </a:tr>
                  <a:tr h="3135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1.999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3.996001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2.001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5.001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15685030"/>
                      </a:ext>
                    </a:extLst>
                  </a:tr>
                  <a:tr h="3135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1.9999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3.99960001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2.0001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5.0001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26195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86684D7A-AD6E-81A2-D383-4841994A08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267781"/>
                  </p:ext>
                </p:extLst>
              </p:nvPr>
            </p:nvGraphicFramePr>
            <p:xfrm>
              <a:off x="6306780" y="4320142"/>
              <a:ext cx="4270365" cy="2194955"/>
            </p:xfrm>
            <a:graphic>
              <a:graphicData uri="http://schemas.openxmlformats.org/drawingml/2006/table">
                <a:tbl>
                  <a:tblPr>
                    <a:tableStyleId>{BDBED569-4797-4DF1-A0F4-6AAB3CD982D8}</a:tableStyleId>
                  </a:tblPr>
                  <a:tblGrid>
                    <a:gridCol w="871190">
                      <a:extLst>
                        <a:ext uri="{9D8B030D-6E8A-4147-A177-3AD203B41FA5}">
                          <a16:colId xmlns:a16="http://schemas.microsoft.com/office/drawing/2014/main" val="680577007"/>
                        </a:ext>
                      </a:extLst>
                    </a:gridCol>
                    <a:gridCol w="1283860">
                      <a:extLst>
                        <a:ext uri="{9D8B030D-6E8A-4147-A177-3AD203B41FA5}">
                          <a16:colId xmlns:a16="http://schemas.microsoft.com/office/drawing/2014/main" val="1972614218"/>
                        </a:ext>
                      </a:extLst>
                    </a:gridCol>
                    <a:gridCol w="440182">
                      <a:extLst>
                        <a:ext uri="{9D8B030D-6E8A-4147-A177-3AD203B41FA5}">
                          <a16:colId xmlns:a16="http://schemas.microsoft.com/office/drawing/2014/main" val="2894496759"/>
                        </a:ext>
                      </a:extLst>
                    </a:gridCol>
                    <a:gridCol w="586908">
                      <a:extLst>
                        <a:ext uri="{9D8B030D-6E8A-4147-A177-3AD203B41FA5}">
                          <a16:colId xmlns:a16="http://schemas.microsoft.com/office/drawing/2014/main" val="3542043026"/>
                        </a:ext>
                      </a:extLst>
                    </a:gridCol>
                    <a:gridCol w="1088225">
                      <a:extLst>
                        <a:ext uri="{9D8B030D-6E8A-4147-A177-3AD203B41FA5}">
                          <a16:colId xmlns:a16="http://schemas.microsoft.com/office/drawing/2014/main" val="3770966752"/>
                        </a:ext>
                      </a:extLst>
                    </a:gridCol>
                  </a:tblGrid>
                  <a:tr h="313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6"/>
                          <a:stretch>
                            <a:fillRect l="-699" t="-1923" r="-392308" b="-6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6"/>
                          <a:stretch>
                            <a:fillRect l="-68246" t="-1923" r="-165877" b="-6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IN" sz="11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6"/>
                          <a:stretch>
                            <a:fillRect l="-445833" t="-1923" r="-188542" b="-6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6"/>
                          <a:stretch>
                            <a:fillRect l="-292737" t="-1923" r="-1117" b="-6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5928543"/>
                      </a:ext>
                    </a:extLst>
                  </a:tr>
                  <a:tr h="3135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rowSpan="6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3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6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68253223"/>
                      </a:ext>
                    </a:extLst>
                  </a:tr>
                  <a:tr h="3135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1.5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2.25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2.5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5.5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78692706"/>
                      </a:ext>
                    </a:extLst>
                  </a:tr>
                  <a:tr h="3135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1.9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3.61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2.1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5.1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65833675"/>
                      </a:ext>
                    </a:extLst>
                  </a:tr>
                  <a:tr h="3135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1.99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3.9601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2.01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5.01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35344507"/>
                      </a:ext>
                    </a:extLst>
                  </a:tr>
                  <a:tr h="3135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1.999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3.996001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2.001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5.001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15685030"/>
                      </a:ext>
                    </a:extLst>
                  </a:tr>
                  <a:tr h="3135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1.9999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3.99960001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2.0001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IN" sz="1100" u="none" strike="noStrike">
                              <a:effectLst/>
                            </a:rPr>
                            <a:t>5.0001</a:t>
                          </a:r>
                          <a:endParaRPr lang="en-IN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261955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EAB3D0-2739-B5FD-93AC-C5DE4AF68E4A}"/>
                  </a:ext>
                </a:extLst>
              </p:cNvPr>
              <p:cNvSpPr txBox="1"/>
              <p:nvPr/>
            </p:nvSpPr>
            <p:spPr>
              <a:xfrm>
                <a:off x="10024275" y="2850070"/>
                <a:ext cx="2075761" cy="480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I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I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&lt;2</m:t>
                              </m:r>
                            </m:e>
                            <m:e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+3    </m:t>
                              </m:r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14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EAB3D0-2739-B5FD-93AC-C5DE4AF68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275" y="2850070"/>
                <a:ext cx="2075761" cy="480581"/>
              </a:xfrm>
              <a:prstGeom prst="rect">
                <a:avLst/>
              </a:prstGeom>
              <a:blipFill>
                <a:blip r:embed="rId7"/>
                <a:stretch>
                  <a:fillRect l="-14076" t="-226923" r="-1760" b="-3294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236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6E2FC-2FE4-7D4C-FADC-14C6E324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Limit of a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57292-2C65-B444-38FB-5216E50F6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481" y="915325"/>
            <a:ext cx="4091239" cy="559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8B71AA7-CB86-A807-B71C-8DB5CDBD7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18" y="1590964"/>
            <a:ext cx="4290574" cy="491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28362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Brights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662862D-5399-4FC4-B157-AD1AE483EC83}" vid="{8C08712B-1774-474B-8735-2C976359AC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5284</TotalTime>
  <Words>1255</Words>
  <Application>Microsoft Office PowerPoint</Application>
  <PresentationFormat>Widescreen</PresentationFormat>
  <Paragraphs>443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Calibri</vt:lpstr>
      <vt:lpstr>Cambria Math</vt:lpstr>
      <vt:lpstr>Comic Sans MS</vt:lpstr>
      <vt:lpstr>Consolas</vt:lpstr>
      <vt:lpstr>Google Sans</vt:lpstr>
      <vt:lpstr>KaTeX_Math</vt:lpstr>
      <vt:lpstr>Nimbus Roman No9 L</vt:lpstr>
      <vt:lpstr>Soleil</vt:lpstr>
      <vt:lpstr>Verdana</vt:lpstr>
      <vt:lpstr>Theme1</vt:lpstr>
      <vt:lpstr>Mathematical Building Blocks for AI and DS</vt:lpstr>
      <vt:lpstr>Equation of a LIne</vt:lpstr>
      <vt:lpstr>Vectors AND vectorspace</vt:lpstr>
      <vt:lpstr>Vectors AND vectorspace</vt:lpstr>
      <vt:lpstr>LINE AND NORMAL</vt:lpstr>
      <vt:lpstr>Functions</vt:lpstr>
      <vt:lpstr>Limit of a function</vt:lpstr>
      <vt:lpstr>Limit of a function</vt:lpstr>
      <vt:lpstr>Limit of a function</vt:lpstr>
      <vt:lpstr>Continuity</vt:lpstr>
      <vt:lpstr>Derivative of a function</vt:lpstr>
      <vt:lpstr>Derivative of a function</vt:lpstr>
      <vt:lpstr>Derivative of a function</vt:lpstr>
      <vt:lpstr>PowerPoint Presentation</vt:lpstr>
      <vt:lpstr>Why derivative exsist and not exsist ?</vt:lpstr>
      <vt:lpstr>Function of Several Real Variables</vt:lpstr>
      <vt:lpstr>Partial Derivatives</vt:lpstr>
      <vt:lpstr>Partial Derivatives ! Why ?</vt:lpstr>
      <vt:lpstr>Derivatives and Optimization</vt:lpstr>
      <vt:lpstr>Derivatives and Optimization</vt:lpstr>
      <vt:lpstr>Error function and Surface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Shailesh Sivan</dc:creator>
  <cp:lastModifiedBy>Shailesh Sivan</cp:lastModifiedBy>
  <cp:revision>10</cp:revision>
  <dcterms:created xsi:type="dcterms:W3CDTF">2023-12-26T17:17:45Z</dcterms:created>
  <dcterms:modified xsi:type="dcterms:W3CDTF">2024-03-13T00:50:08Z</dcterms:modified>
</cp:coreProperties>
</file>